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79" r:id="rId5"/>
    <p:sldId id="259" r:id="rId6"/>
    <p:sldId id="260" r:id="rId7"/>
    <p:sldId id="261" r:id="rId8"/>
    <p:sldId id="262" r:id="rId9"/>
    <p:sldId id="263" r:id="rId10"/>
    <p:sldId id="277" r:id="rId11"/>
    <p:sldId id="278" r:id="rId12"/>
    <p:sldId id="264" r:id="rId13"/>
    <p:sldId id="274" r:id="rId14"/>
    <p:sldId id="265" r:id="rId15"/>
    <p:sldId id="266" r:id="rId16"/>
    <p:sldId id="276" r:id="rId17"/>
    <p:sldId id="267" r:id="rId18"/>
    <p:sldId id="268" r:id="rId19"/>
    <p:sldId id="280" r:id="rId20"/>
    <p:sldId id="281" r:id="rId21"/>
    <p:sldId id="270" r:id="rId22"/>
    <p:sldId id="269" r:id="rId23"/>
    <p:sldId id="271" r:id="rId24"/>
    <p:sldId id="272" r:id="rId25"/>
    <p:sldId id="275" r:id="rId26"/>
    <p:sldId id="273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0" d="100"/>
          <a:sy n="50" d="100"/>
        </p:scale>
        <p:origin x="-149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191D9A-938D-3143-B26B-A844B9216997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528D2-8B34-8643-BFA9-0016D7149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41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Visualization as sense making – literacy </a:t>
            </a:r>
            <a:r>
              <a:rPr lang="en-US" baseline="0" dirty="0" smtClean="0"/>
              <a:t> and the world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C59ED-AF8D-2842-97B9-3935D2B7B4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15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also helps communicate across disciplines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528D2-8B34-8643-BFA9-0016D71496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53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Visualization of the Internet (The </a:t>
            </a:r>
            <a:r>
              <a:rPr lang="en-US" dirty="0" err="1" smtClean="0"/>
              <a:t>Opte</a:t>
            </a:r>
            <a:r>
              <a:rPr lang="en-US" dirty="0" smtClean="0"/>
              <a:t> Project)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2 challenges/opportunities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Context</a:t>
            </a:r>
            <a:r>
              <a:rPr lang="en-US" baseline="0" dirty="0" smtClean="0"/>
              <a:t> for visualization as a library service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C59ED-AF8D-2842-97B9-3935D2B7B44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16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IPUMS – not in the</a:t>
            </a:r>
            <a:r>
              <a:rPr lang="en-US" baseline="0" dirty="0" smtClean="0"/>
              <a:t> library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C59ED-AF8D-2842-97B9-3935D2B7B44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47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 involved in classes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528D2-8B34-8643-BFA9-0016D714967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117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reproducability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5B540-1733-E94D-8A83-4C1D2DF4C7C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647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Mark Lombardi – </a:t>
            </a:r>
            <a:r>
              <a:rPr lang="en-US" dirty="0" err="1" smtClean="0"/>
              <a:t>Sadam</a:t>
            </a:r>
            <a:r>
              <a:rPr lang="en-US" dirty="0" smtClean="0"/>
              <a:t> Hussein and global weapons trade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C59ED-AF8D-2842-97B9-3935D2B7B4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763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Visualization of the Internet (The </a:t>
            </a:r>
            <a:r>
              <a:rPr lang="en-US" dirty="0" err="1" smtClean="0"/>
              <a:t>Opte</a:t>
            </a:r>
            <a:r>
              <a:rPr lang="en-US" dirty="0" smtClean="0"/>
              <a:t> Project)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C59ED-AF8D-2842-97B9-3935D2B7B4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16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Big data stuff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5B540-1733-E94D-8A83-4C1D2DF4C7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904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C59ED-AF8D-2842-97B9-3935D2B7B4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0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C59ED-AF8D-2842-97B9-3935D2B7B4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52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the library</a:t>
            </a:r>
          </a:p>
          <a:p>
            <a:r>
              <a:rPr lang="en-US" dirty="0" smtClean="0"/>
              <a:t>- Lack</a:t>
            </a:r>
            <a:r>
              <a:rPr lang="en-US" baseline="0" dirty="0" smtClean="0"/>
              <a:t> of interpretative framework built 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C59ED-AF8D-2842-97B9-3935D2B7B4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26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4FA30-876A-A94C-8D1F-63B907C065C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2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problem: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Disciplines are bootstrapping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Requires</a:t>
            </a:r>
            <a:r>
              <a:rPr lang="en-US" baseline="0" dirty="0" smtClean="0"/>
              <a:t> depth rather than breadth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Alexandru</a:t>
            </a:r>
            <a:r>
              <a:rPr lang="en-US" dirty="0" smtClean="0"/>
              <a:t> Dan </a:t>
            </a:r>
            <a:r>
              <a:rPr lang="en-US" dirty="0" err="1" smtClean="0"/>
              <a:t>Corlan</a:t>
            </a:r>
            <a:r>
              <a:rPr lang="en-US" dirty="0" smtClean="0"/>
              <a:t>. Medline trend: automated yearly statistics of PubMed results for any query, 2004. Web resource at </a:t>
            </a:r>
            <a:r>
              <a:rPr lang="en-US" dirty="0" err="1" smtClean="0"/>
              <a:t>URL:http</a:t>
            </a:r>
            <a:r>
              <a:rPr lang="en-US" dirty="0" smtClean="0"/>
              <a:t>://</a:t>
            </a:r>
            <a:r>
              <a:rPr lang="en-US" dirty="0" err="1" smtClean="0"/>
              <a:t>dan.corlan.net</a:t>
            </a:r>
            <a:r>
              <a:rPr lang="en-US" dirty="0" smtClean="0"/>
              <a:t>/</a:t>
            </a:r>
            <a:r>
              <a:rPr lang="en-US" dirty="0" err="1" smtClean="0"/>
              <a:t>medline-trend.html</a:t>
            </a:r>
            <a:r>
              <a:rPr lang="en-US" dirty="0" smtClean="0"/>
              <a:t>. Accessed: 2012-02-14. (Archived by </a:t>
            </a:r>
            <a:r>
              <a:rPr lang="en-US" dirty="0" err="1" smtClean="0"/>
              <a:t>WebCite</a:t>
            </a:r>
            <a:r>
              <a:rPr lang="en-US" dirty="0" smtClean="0"/>
              <a:t> at http://</a:t>
            </a:r>
            <a:r>
              <a:rPr lang="en-US" dirty="0" err="1" smtClean="0"/>
              <a:t>www.webcitation.org</a:t>
            </a:r>
            <a:r>
              <a:rPr lang="en-US" dirty="0" smtClean="0"/>
              <a:t>/65RkD48SV)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C59ED-AF8D-2842-97B9-3935D2B7B44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51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D6EC0-9B69-9540-AC06-2BD35C4A8DBB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346F-03C0-E448-85E1-F970C90B8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40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D6EC0-9B69-9540-AC06-2BD35C4A8DBB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346F-03C0-E448-85E1-F970C90B8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9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D6EC0-9B69-9540-AC06-2BD35C4A8DBB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346F-03C0-E448-85E1-F970C90B8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290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D6EC0-9B69-9540-AC06-2BD35C4A8DBB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346F-03C0-E448-85E1-F970C90B8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0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D6EC0-9B69-9540-AC06-2BD35C4A8DBB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346F-03C0-E448-85E1-F970C90B8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348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D6EC0-9B69-9540-AC06-2BD35C4A8DBB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346F-03C0-E448-85E1-F970C90B8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50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D6EC0-9B69-9540-AC06-2BD35C4A8DBB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346F-03C0-E448-85E1-F970C90B8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6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D6EC0-9B69-9540-AC06-2BD35C4A8DBB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346F-03C0-E448-85E1-F970C90B8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057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D6EC0-9B69-9540-AC06-2BD35C4A8DBB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346F-03C0-E448-85E1-F970C90B8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4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D6EC0-9B69-9540-AC06-2BD35C4A8DBB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346F-03C0-E448-85E1-F970C90B8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387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D6EC0-9B69-9540-AC06-2BD35C4A8DBB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346F-03C0-E448-85E1-F970C90B8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340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D6EC0-9B69-9540-AC06-2BD35C4A8DBB}" type="datetimeFigureOut">
              <a:rPr lang="en-US" smtClean="0"/>
              <a:t>9/25/2014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0346F-03C0-E448-85E1-F970C90B8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15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 Visualization and Libraries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84700"/>
            <a:ext cx="6400800" cy="1752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Justin Joque</a:t>
            </a:r>
          </a:p>
          <a:p>
            <a:r>
              <a:rPr lang="en-US" dirty="0" smtClean="0"/>
              <a:t>Visualization Librarian</a:t>
            </a:r>
          </a:p>
          <a:p>
            <a:r>
              <a:rPr lang="en-US" dirty="0" smtClean="0"/>
              <a:t>University of Michigan</a:t>
            </a:r>
          </a:p>
          <a:p>
            <a:r>
              <a:rPr lang="en-US" dirty="0" err="1" smtClean="0"/>
              <a:t>joque@umich.edu</a:t>
            </a:r>
            <a:endParaRPr lang="en-US" dirty="0" smtClean="0"/>
          </a:p>
          <a:p>
            <a:r>
              <a:rPr lang="en-US" dirty="0" smtClean="0"/>
              <a:t>September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3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800" y="0"/>
            <a:ext cx="6744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006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1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9144000" cy="563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4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144414"/>
            <a:ext cx="3249367" cy="47327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06779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Helvetica"/>
                <a:cs typeface="Helvetica"/>
              </a:rPr>
              <a:t>The </a:t>
            </a:r>
            <a:r>
              <a:rPr lang="en-US" sz="2200" dirty="0">
                <a:latin typeface="Helvetica"/>
                <a:cs typeface="Helvetica"/>
              </a:rPr>
              <a:t>first to disintegrate a nucleus was Rutherford, and there is a picture of him holding the apparatus in his lap. I then always remember the later picture when one of the famous cyclotrons was built at Berkeley, and all of the people were sitting in the lap of the </a:t>
            </a:r>
            <a:r>
              <a:rPr lang="en-US" sz="2200" dirty="0" smtClean="0">
                <a:latin typeface="Helvetica"/>
                <a:cs typeface="Helvetica"/>
              </a:rPr>
              <a:t>cyclotron.</a:t>
            </a:r>
          </a:p>
          <a:p>
            <a:endParaRPr lang="en-US" sz="2200" dirty="0" smtClean="0">
              <a:latin typeface="Helvetica"/>
              <a:cs typeface="Helvetica"/>
            </a:endParaRPr>
          </a:p>
          <a:p>
            <a:r>
              <a:rPr lang="en-US" sz="2200" dirty="0" smtClean="0">
                <a:latin typeface="Helvetica"/>
                <a:cs typeface="Helvetica"/>
              </a:rPr>
              <a:t>-Maurice </a:t>
            </a:r>
            <a:r>
              <a:rPr lang="en-US" sz="2200" dirty="0" err="1">
                <a:latin typeface="Helvetica"/>
                <a:cs typeface="Helvetica"/>
              </a:rPr>
              <a:t>Goldhaber</a:t>
            </a:r>
            <a:r>
              <a:rPr lang="en-US" sz="2200" dirty="0">
                <a:latin typeface="Helvetica"/>
                <a:cs typeface="Helvetica"/>
              </a:rPr>
              <a:t>, former director of Brookhaven Laboratory</a:t>
            </a:r>
          </a:p>
          <a:p>
            <a:endParaRPr lang="en-US" dirty="0">
              <a:latin typeface="Helvetica"/>
              <a:cs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106" y="2144414"/>
            <a:ext cx="6293658" cy="471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ioinformatic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801"/>
            <a:ext cx="9144000" cy="592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1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682"/>
            <a:ext cx="9144000" cy="534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1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2562" y="678049"/>
            <a:ext cx="595187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dirty="0" smtClean="0"/>
              <a:t>PROVIDING</a:t>
            </a:r>
          </a:p>
          <a:p>
            <a:pPr algn="ctr"/>
            <a:r>
              <a:rPr lang="en-US" sz="9600" dirty="0" smtClean="0"/>
              <a:t>SERVICES</a:t>
            </a:r>
          </a:p>
        </p:txBody>
      </p:sp>
    </p:spTree>
    <p:extLst>
      <p:ext uri="{BB962C8B-B14F-4D97-AF65-F5344CB8AC3E}">
        <p14:creationId xmlns:p14="http://schemas.microsoft.com/office/powerpoint/2010/main" val="253386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0"/>
            <a:ext cx="8394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79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00" y="0"/>
            <a:ext cx="7048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8388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dirty="0" smtClean="0"/>
              <a:t>LANDSCAPE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71087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0" y="0"/>
            <a:ext cx="70248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6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500"/>
            <a:ext cx="9144000" cy="646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8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48631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125" y="6350000"/>
            <a:ext cx="2172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19thcenturyacts.com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28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1065" y="678049"/>
            <a:ext cx="669486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dirty="0" smtClean="0"/>
              <a:t>FUTURE</a:t>
            </a:r>
          </a:p>
          <a:p>
            <a:pPr algn="ctr"/>
            <a:r>
              <a:rPr lang="en-US" sz="9600" dirty="0" smtClean="0"/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255162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22" y="0"/>
            <a:ext cx="8920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9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0400"/>
            <a:ext cx="9144000" cy="551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84700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Justin Joque</a:t>
            </a:r>
          </a:p>
          <a:p>
            <a:r>
              <a:rPr lang="en-US" dirty="0" smtClean="0"/>
              <a:t>Visualization Librarian</a:t>
            </a:r>
          </a:p>
          <a:p>
            <a:r>
              <a:rPr lang="en-US" dirty="0" smtClean="0"/>
              <a:t>University of Michigan</a:t>
            </a:r>
          </a:p>
          <a:p>
            <a:r>
              <a:rPr lang="en-US" dirty="0" err="1" smtClean="0"/>
              <a:t>joque@umich.edu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0500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40012" y="2662584"/>
            <a:ext cx="8210225" cy="440032"/>
          </a:xfrm>
          <a:prstGeom prst="roundRect">
            <a:avLst/>
          </a:prstGeom>
          <a:gradFill>
            <a:gsLst>
              <a:gs pos="0">
                <a:schemeClr val="accent1">
                  <a:shade val="51000"/>
                  <a:satMod val="13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70007" y="3535038"/>
            <a:ext cx="24800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Design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Literacy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Statistics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Graph Types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Description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35259" y="3479814"/>
            <a:ext cx="23262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Computing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Displays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3D Environment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Graphics Processing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Cluster Computing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80024" y="310023"/>
            <a:ext cx="727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 Spectrum of Research Visualization 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3432490" y="3535038"/>
            <a:ext cx="24800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Processing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Data Manipulation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Data Scraping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Exploration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8280226" y="3180232"/>
            <a:ext cx="0" cy="2995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332515" y="3235456"/>
            <a:ext cx="0" cy="2995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10025" y="3180232"/>
            <a:ext cx="0" cy="2995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959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4600"/>
            <a:ext cx="9144000" cy="435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2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0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4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4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546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5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0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49500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dirty="0" smtClean="0"/>
              <a:t>THE LIBRARY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161107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261</Words>
  <Application>Microsoft Office PowerPoint</Application>
  <PresentationFormat>On-screen Show (4:3)</PresentationFormat>
  <Paragraphs>68</Paragraphs>
  <Slides>26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Data Visualization and Libraries</vt:lpstr>
      <vt:lpstr>LANDSCAPE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LIBRARY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Visualization and Libraries</dc:title>
  <dc:creator>Justin Joque</dc:creator>
  <cp:lastModifiedBy>reidv</cp:lastModifiedBy>
  <cp:revision>5</cp:revision>
  <dcterms:created xsi:type="dcterms:W3CDTF">2014-09-10T19:43:25Z</dcterms:created>
  <dcterms:modified xsi:type="dcterms:W3CDTF">2014-09-25T12:21:12Z</dcterms:modified>
</cp:coreProperties>
</file>