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7" r:id="rId2"/>
    <p:sldId id="272" r:id="rId3"/>
    <p:sldId id="281" r:id="rId4"/>
    <p:sldId id="282" r:id="rId5"/>
    <p:sldId id="286" r:id="rId6"/>
    <p:sldId id="270" r:id="rId7"/>
    <p:sldId id="271" r:id="rId8"/>
    <p:sldId id="256" r:id="rId9"/>
    <p:sldId id="268" r:id="rId10"/>
    <p:sldId id="269" r:id="rId11"/>
    <p:sldId id="265" r:id="rId12"/>
    <p:sldId id="266" r:id="rId13"/>
    <p:sldId id="273" r:id="rId14"/>
    <p:sldId id="289" r:id="rId15"/>
    <p:sldId id="279" r:id="rId16"/>
    <p:sldId id="280" r:id="rId17"/>
    <p:sldId id="258" r:id="rId18"/>
    <p:sldId id="262" r:id="rId19"/>
    <p:sldId id="263" r:id="rId20"/>
    <p:sldId id="285" r:id="rId21"/>
    <p:sldId id="259" r:id="rId22"/>
    <p:sldId id="284" r:id="rId23"/>
    <p:sldId id="287" r:id="rId24"/>
    <p:sldId id="260" r:id="rId25"/>
    <p:sldId id="261" r:id="rId26"/>
    <p:sldId id="283" r:id="rId2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4" autoAdjust="0"/>
  </p:normalViewPr>
  <p:slideViewPr>
    <p:cSldViewPr>
      <p:cViewPr>
        <p:scale>
          <a:sx n="64" d="100"/>
          <a:sy n="64" d="100"/>
        </p:scale>
        <p:origin x="-3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72A835-C210-48B9-9914-CDC3C2266103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8A6B8705-63AA-438B-B02C-8FDE9A8A63A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Time</a:t>
          </a:r>
          <a:endParaRPr lang="en-US" dirty="0">
            <a:solidFill>
              <a:schemeClr val="tx1"/>
            </a:solidFill>
          </a:endParaRPr>
        </a:p>
      </dgm:t>
    </dgm:pt>
    <dgm:pt modelId="{D283CCFD-AF96-491E-B665-B4FE3CDF3354}" type="parTrans" cxnId="{56EDF96A-C87C-4C74-8132-547DEBAA9871}">
      <dgm:prSet/>
      <dgm:spPr/>
      <dgm:t>
        <a:bodyPr/>
        <a:lstStyle/>
        <a:p>
          <a:endParaRPr lang="en-US"/>
        </a:p>
      </dgm:t>
    </dgm:pt>
    <dgm:pt modelId="{B9E2DD38-1E9C-4129-91A9-CA1E898FFC4B}" type="sibTrans" cxnId="{56EDF96A-C87C-4C74-8132-547DEBAA9871}">
      <dgm:prSet/>
      <dgm:spPr/>
      <dgm:t>
        <a:bodyPr/>
        <a:lstStyle/>
        <a:p>
          <a:endParaRPr lang="en-US"/>
        </a:p>
      </dgm:t>
    </dgm:pt>
    <dgm:pt modelId="{7EA060FE-D2AC-4987-AB54-17FFCBDA8D8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Build</a:t>
          </a:r>
          <a:endParaRPr lang="en-US" dirty="0">
            <a:solidFill>
              <a:schemeClr val="tx1"/>
            </a:solidFill>
          </a:endParaRPr>
        </a:p>
      </dgm:t>
    </dgm:pt>
    <dgm:pt modelId="{A7DB251C-61A6-4557-91D8-DEC5A85F0592}" type="parTrans" cxnId="{F5038A3E-A1B3-4F3C-AA4A-0C50151EA02F}">
      <dgm:prSet/>
      <dgm:spPr/>
      <dgm:t>
        <a:bodyPr/>
        <a:lstStyle/>
        <a:p>
          <a:endParaRPr lang="en-US"/>
        </a:p>
      </dgm:t>
    </dgm:pt>
    <dgm:pt modelId="{016BBC94-FD77-4242-9D85-61EA6F60C7F2}" type="sibTrans" cxnId="{F5038A3E-A1B3-4F3C-AA4A-0C50151EA02F}">
      <dgm:prSet/>
      <dgm:spPr/>
      <dgm:t>
        <a:bodyPr/>
        <a:lstStyle/>
        <a:p>
          <a:endParaRPr lang="en-US"/>
        </a:p>
      </dgm:t>
    </dgm:pt>
    <dgm:pt modelId="{8402A46E-2FBE-4B43-A0E4-89EBFB69CD9C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Relevancy</a:t>
          </a:r>
          <a:endParaRPr lang="en-US" dirty="0">
            <a:solidFill>
              <a:schemeClr val="tx1"/>
            </a:solidFill>
          </a:endParaRPr>
        </a:p>
      </dgm:t>
    </dgm:pt>
    <dgm:pt modelId="{D7CE615A-6DD3-4DDD-B218-0F26B83998C9}" type="parTrans" cxnId="{27B6FC71-2C65-464C-B8DD-4774DF9ECCE7}">
      <dgm:prSet/>
      <dgm:spPr/>
      <dgm:t>
        <a:bodyPr/>
        <a:lstStyle/>
        <a:p>
          <a:endParaRPr lang="en-US"/>
        </a:p>
      </dgm:t>
    </dgm:pt>
    <dgm:pt modelId="{B57A8809-8CEC-4F9A-A1AB-866ACF694A28}" type="sibTrans" cxnId="{27B6FC71-2C65-464C-B8DD-4774DF9ECCE7}">
      <dgm:prSet/>
      <dgm:spPr/>
      <dgm:t>
        <a:bodyPr/>
        <a:lstStyle/>
        <a:p>
          <a:endParaRPr lang="en-US"/>
        </a:p>
      </dgm:t>
    </dgm:pt>
    <dgm:pt modelId="{04374F36-D4F6-4E1E-B999-18E15A3E49D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Librarian </a:t>
          </a:r>
        </a:p>
        <a:p>
          <a:r>
            <a:rPr lang="en-US" dirty="0" smtClean="0">
              <a:solidFill>
                <a:schemeClr val="tx1"/>
              </a:solidFill>
            </a:rPr>
            <a:t>Consultation</a:t>
          </a:r>
          <a:endParaRPr lang="en-US" dirty="0">
            <a:solidFill>
              <a:schemeClr val="tx1"/>
            </a:solidFill>
          </a:endParaRPr>
        </a:p>
      </dgm:t>
    </dgm:pt>
    <dgm:pt modelId="{1416AF30-8719-40F1-88E1-A83AAF64A031}" type="parTrans" cxnId="{F16690C9-56DB-4301-B24C-ABB18AC53406}">
      <dgm:prSet/>
      <dgm:spPr/>
      <dgm:t>
        <a:bodyPr/>
        <a:lstStyle/>
        <a:p>
          <a:endParaRPr lang="en-US"/>
        </a:p>
      </dgm:t>
    </dgm:pt>
    <dgm:pt modelId="{C32D4C20-062B-4998-BB76-64BD9C2C9041}" type="sibTrans" cxnId="{F16690C9-56DB-4301-B24C-ABB18AC53406}">
      <dgm:prSet/>
      <dgm:spPr/>
      <dgm:t>
        <a:bodyPr/>
        <a:lstStyle/>
        <a:p>
          <a:endParaRPr lang="en-US"/>
        </a:p>
      </dgm:t>
    </dgm:pt>
    <dgm:pt modelId="{E356E678-787B-45FB-B9C3-C977FD00126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In-class exercises</a:t>
          </a:r>
          <a:endParaRPr lang="en-US" dirty="0">
            <a:solidFill>
              <a:schemeClr val="tx1"/>
            </a:solidFill>
          </a:endParaRPr>
        </a:p>
      </dgm:t>
    </dgm:pt>
    <dgm:pt modelId="{83E628AC-A33E-4FCF-AAD3-B9185B7658A0}" type="parTrans" cxnId="{C462B7C5-10BD-40EF-A334-2F53BEE4AA3B}">
      <dgm:prSet/>
      <dgm:spPr/>
      <dgm:t>
        <a:bodyPr/>
        <a:lstStyle/>
        <a:p>
          <a:endParaRPr lang="en-US"/>
        </a:p>
      </dgm:t>
    </dgm:pt>
    <dgm:pt modelId="{B31F8E25-4E16-41A5-A6C1-D6D65C05009B}" type="sibTrans" cxnId="{C462B7C5-10BD-40EF-A334-2F53BEE4AA3B}">
      <dgm:prSet/>
      <dgm:spPr/>
      <dgm:t>
        <a:bodyPr/>
        <a:lstStyle/>
        <a:p>
          <a:endParaRPr lang="en-US"/>
        </a:p>
      </dgm:t>
    </dgm:pt>
    <dgm:pt modelId="{6D6C80E8-78C8-404F-92F8-7EA20B706A9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Outside Application</a:t>
          </a:r>
          <a:endParaRPr lang="en-US" dirty="0">
            <a:solidFill>
              <a:schemeClr val="tx1"/>
            </a:solidFill>
          </a:endParaRPr>
        </a:p>
      </dgm:t>
    </dgm:pt>
    <dgm:pt modelId="{A9386AEA-CB50-4DFD-A394-1B666236003D}" type="parTrans" cxnId="{63AE8F71-6837-45BF-9683-207C6F4068ED}">
      <dgm:prSet/>
      <dgm:spPr/>
      <dgm:t>
        <a:bodyPr/>
        <a:lstStyle/>
        <a:p>
          <a:endParaRPr lang="en-US"/>
        </a:p>
      </dgm:t>
    </dgm:pt>
    <dgm:pt modelId="{FC85559E-0FBF-48FE-BD72-048BF19B0239}" type="sibTrans" cxnId="{63AE8F71-6837-45BF-9683-207C6F4068ED}">
      <dgm:prSet/>
      <dgm:spPr/>
      <dgm:t>
        <a:bodyPr/>
        <a:lstStyle/>
        <a:p>
          <a:endParaRPr lang="en-US"/>
        </a:p>
      </dgm:t>
    </dgm:pt>
    <dgm:pt modelId="{92F82653-1A6C-41E4-9D49-1CFDAE5E1204}" type="pres">
      <dgm:prSet presAssocID="{7972A835-C210-48B9-9914-CDC3C2266103}" presName="Name0" presStyleCnt="0">
        <dgm:presLayoutVars>
          <dgm:dir/>
          <dgm:animLvl val="lvl"/>
          <dgm:resizeHandles val="exact"/>
        </dgm:presLayoutVars>
      </dgm:prSet>
      <dgm:spPr/>
    </dgm:pt>
    <dgm:pt modelId="{F36F02CE-63FA-4209-9AE1-D95ED3896C79}" type="pres">
      <dgm:prSet presAssocID="{8A6B8705-63AA-438B-B02C-8FDE9A8A63A8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4B8421-B1AC-432A-A5F4-B70378ECE64D}" type="pres">
      <dgm:prSet presAssocID="{B9E2DD38-1E9C-4129-91A9-CA1E898FFC4B}" presName="parTxOnlySpace" presStyleCnt="0"/>
      <dgm:spPr/>
    </dgm:pt>
    <dgm:pt modelId="{4DE98E5B-7A9C-47D1-93B2-7687AE498049}" type="pres">
      <dgm:prSet presAssocID="{7EA060FE-D2AC-4987-AB54-17FFCBDA8D82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2F953-984A-4C75-9A3A-E4EAB0DCB9B0}" type="pres">
      <dgm:prSet presAssocID="{016BBC94-FD77-4242-9D85-61EA6F60C7F2}" presName="parTxOnlySpace" presStyleCnt="0"/>
      <dgm:spPr/>
    </dgm:pt>
    <dgm:pt modelId="{934208AB-DC49-4B9F-8B6F-3FB9D4E0C198}" type="pres">
      <dgm:prSet presAssocID="{8402A46E-2FBE-4B43-A0E4-89EBFB69CD9C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C6D342-118B-4C1F-8E3E-C82AFE2FF1C2}" type="pres">
      <dgm:prSet presAssocID="{B57A8809-8CEC-4F9A-A1AB-866ACF694A28}" presName="parTxOnlySpace" presStyleCnt="0"/>
      <dgm:spPr/>
    </dgm:pt>
    <dgm:pt modelId="{02AD00E4-EFEB-4CFD-A949-12EE223B34B7}" type="pres">
      <dgm:prSet presAssocID="{E356E678-787B-45FB-B9C3-C977FD001264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21FAC0-3735-4FDA-A1EF-1B366AE33EB5}" type="pres">
      <dgm:prSet presAssocID="{B31F8E25-4E16-41A5-A6C1-D6D65C05009B}" presName="parTxOnlySpace" presStyleCnt="0"/>
      <dgm:spPr/>
    </dgm:pt>
    <dgm:pt modelId="{569E9DB5-ABD6-41E7-AAC6-16C28A77358F}" type="pres">
      <dgm:prSet presAssocID="{6D6C80E8-78C8-404F-92F8-7EA20B706A9B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D6F9B-6133-43E5-8B4F-6911E958613D}" type="pres">
      <dgm:prSet presAssocID="{FC85559E-0FBF-48FE-BD72-048BF19B0239}" presName="parTxOnlySpace" presStyleCnt="0"/>
      <dgm:spPr/>
    </dgm:pt>
    <dgm:pt modelId="{11E4D728-02B9-423D-B6A3-09411DF5542F}" type="pres">
      <dgm:prSet presAssocID="{04374F36-D4F6-4E1E-B999-18E15A3E49DB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66B700-E99F-45E4-967D-CA3E82003345}" type="presOf" srcId="{8402A46E-2FBE-4B43-A0E4-89EBFB69CD9C}" destId="{934208AB-DC49-4B9F-8B6F-3FB9D4E0C198}" srcOrd="0" destOrd="0" presId="urn:microsoft.com/office/officeart/2005/8/layout/chevron1"/>
    <dgm:cxn modelId="{D00FB0CF-96D2-49EF-A6A3-A8E0E89FCFB1}" type="presOf" srcId="{6D6C80E8-78C8-404F-92F8-7EA20B706A9B}" destId="{569E9DB5-ABD6-41E7-AAC6-16C28A77358F}" srcOrd="0" destOrd="0" presId="urn:microsoft.com/office/officeart/2005/8/layout/chevron1"/>
    <dgm:cxn modelId="{6F57AE8A-5A9C-4DCE-96B0-496B79D65A0E}" type="presOf" srcId="{E356E678-787B-45FB-B9C3-C977FD001264}" destId="{02AD00E4-EFEB-4CFD-A949-12EE223B34B7}" srcOrd="0" destOrd="0" presId="urn:microsoft.com/office/officeart/2005/8/layout/chevron1"/>
    <dgm:cxn modelId="{09434FFD-B715-4391-96FA-D3056C061C6F}" type="presOf" srcId="{7EA060FE-D2AC-4987-AB54-17FFCBDA8D82}" destId="{4DE98E5B-7A9C-47D1-93B2-7687AE498049}" srcOrd="0" destOrd="0" presId="urn:microsoft.com/office/officeart/2005/8/layout/chevron1"/>
    <dgm:cxn modelId="{F16690C9-56DB-4301-B24C-ABB18AC53406}" srcId="{7972A835-C210-48B9-9914-CDC3C2266103}" destId="{04374F36-D4F6-4E1E-B999-18E15A3E49DB}" srcOrd="5" destOrd="0" parTransId="{1416AF30-8719-40F1-88E1-A83AAF64A031}" sibTransId="{C32D4C20-062B-4998-BB76-64BD9C2C9041}"/>
    <dgm:cxn modelId="{F5038A3E-A1B3-4F3C-AA4A-0C50151EA02F}" srcId="{7972A835-C210-48B9-9914-CDC3C2266103}" destId="{7EA060FE-D2AC-4987-AB54-17FFCBDA8D82}" srcOrd="1" destOrd="0" parTransId="{A7DB251C-61A6-4557-91D8-DEC5A85F0592}" sibTransId="{016BBC94-FD77-4242-9D85-61EA6F60C7F2}"/>
    <dgm:cxn modelId="{5C5EDF3E-DAF0-49E3-B101-41118679D9FA}" type="presOf" srcId="{04374F36-D4F6-4E1E-B999-18E15A3E49DB}" destId="{11E4D728-02B9-423D-B6A3-09411DF5542F}" srcOrd="0" destOrd="0" presId="urn:microsoft.com/office/officeart/2005/8/layout/chevron1"/>
    <dgm:cxn modelId="{3F9D1901-57F5-47BF-9F56-215963FC412B}" type="presOf" srcId="{8A6B8705-63AA-438B-B02C-8FDE9A8A63A8}" destId="{F36F02CE-63FA-4209-9AE1-D95ED3896C79}" srcOrd="0" destOrd="0" presId="urn:microsoft.com/office/officeart/2005/8/layout/chevron1"/>
    <dgm:cxn modelId="{4BC03975-30A4-4F25-8A51-052E9C1CB4E1}" type="presOf" srcId="{7972A835-C210-48B9-9914-CDC3C2266103}" destId="{92F82653-1A6C-41E4-9D49-1CFDAE5E1204}" srcOrd="0" destOrd="0" presId="urn:microsoft.com/office/officeart/2005/8/layout/chevron1"/>
    <dgm:cxn modelId="{56EDF96A-C87C-4C74-8132-547DEBAA9871}" srcId="{7972A835-C210-48B9-9914-CDC3C2266103}" destId="{8A6B8705-63AA-438B-B02C-8FDE9A8A63A8}" srcOrd="0" destOrd="0" parTransId="{D283CCFD-AF96-491E-B665-B4FE3CDF3354}" sibTransId="{B9E2DD38-1E9C-4129-91A9-CA1E898FFC4B}"/>
    <dgm:cxn modelId="{27B6FC71-2C65-464C-B8DD-4774DF9ECCE7}" srcId="{7972A835-C210-48B9-9914-CDC3C2266103}" destId="{8402A46E-2FBE-4B43-A0E4-89EBFB69CD9C}" srcOrd="2" destOrd="0" parTransId="{D7CE615A-6DD3-4DDD-B218-0F26B83998C9}" sibTransId="{B57A8809-8CEC-4F9A-A1AB-866ACF694A28}"/>
    <dgm:cxn modelId="{63AE8F71-6837-45BF-9683-207C6F4068ED}" srcId="{7972A835-C210-48B9-9914-CDC3C2266103}" destId="{6D6C80E8-78C8-404F-92F8-7EA20B706A9B}" srcOrd="4" destOrd="0" parTransId="{A9386AEA-CB50-4DFD-A394-1B666236003D}" sibTransId="{FC85559E-0FBF-48FE-BD72-048BF19B0239}"/>
    <dgm:cxn modelId="{C462B7C5-10BD-40EF-A334-2F53BEE4AA3B}" srcId="{7972A835-C210-48B9-9914-CDC3C2266103}" destId="{E356E678-787B-45FB-B9C3-C977FD001264}" srcOrd="3" destOrd="0" parTransId="{83E628AC-A33E-4FCF-AAD3-B9185B7658A0}" sibTransId="{B31F8E25-4E16-41A5-A6C1-D6D65C05009B}"/>
    <dgm:cxn modelId="{EEC395D0-5102-4B48-8278-6A636C24D420}" type="presParOf" srcId="{92F82653-1A6C-41E4-9D49-1CFDAE5E1204}" destId="{F36F02CE-63FA-4209-9AE1-D95ED3896C79}" srcOrd="0" destOrd="0" presId="urn:microsoft.com/office/officeart/2005/8/layout/chevron1"/>
    <dgm:cxn modelId="{D3B3FFAA-6676-4727-8B32-CFBC39B54078}" type="presParOf" srcId="{92F82653-1A6C-41E4-9D49-1CFDAE5E1204}" destId="{D44B8421-B1AC-432A-A5F4-B70378ECE64D}" srcOrd="1" destOrd="0" presId="urn:microsoft.com/office/officeart/2005/8/layout/chevron1"/>
    <dgm:cxn modelId="{F2A0DFD2-397D-4DBD-AEAF-F25C7F3A5642}" type="presParOf" srcId="{92F82653-1A6C-41E4-9D49-1CFDAE5E1204}" destId="{4DE98E5B-7A9C-47D1-93B2-7687AE498049}" srcOrd="2" destOrd="0" presId="urn:microsoft.com/office/officeart/2005/8/layout/chevron1"/>
    <dgm:cxn modelId="{3DFFEFBF-67A3-410A-BE9F-D6C71D116C72}" type="presParOf" srcId="{92F82653-1A6C-41E4-9D49-1CFDAE5E1204}" destId="{EF92F953-984A-4C75-9A3A-E4EAB0DCB9B0}" srcOrd="3" destOrd="0" presId="urn:microsoft.com/office/officeart/2005/8/layout/chevron1"/>
    <dgm:cxn modelId="{CEE0C103-8821-4A79-A472-4B1DD758C42B}" type="presParOf" srcId="{92F82653-1A6C-41E4-9D49-1CFDAE5E1204}" destId="{934208AB-DC49-4B9F-8B6F-3FB9D4E0C198}" srcOrd="4" destOrd="0" presId="urn:microsoft.com/office/officeart/2005/8/layout/chevron1"/>
    <dgm:cxn modelId="{9038C309-9F0D-45EC-97FB-68193078F87E}" type="presParOf" srcId="{92F82653-1A6C-41E4-9D49-1CFDAE5E1204}" destId="{ACC6D342-118B-4C1F-8E3E-C82AFE2FF1C2}" srcOrd="5" destOrd="0" presId="urn:microsoft.com/office/officeart/2005/8/layout/chevron1"/>
    <dgm:cxn modelId="{DD5B7A0A-18CC-4096-A0CD-F271CB0D67FE}" type="presParOf" srcId="{92F82653-1A6C-41E4-9D49-1CFDAE5E1204}" destId="{02AD00E4-EFEB-4CFD-A949-12EE223B34B7}" srcOrd="6" destOrd="0" presId="urn:microsoft.com/office/officeart/2005/8/layout/chevron1"/>
    <dgm:cxn modelId="{BDCE831D-A509-4AD2-B5EB-CFCA476F03D0}" type="presParOf" srcId="{92F82653-1A6C-41E4-9D49-1CFDAE5E1204}" destId="{8321FAC0-3735-4FDA-A1EF-1B366AE33EB5}" srcOrd="7" destOrd="0" presId="urn:microsoft.com/office/officeart/2005/8/layout/chevron1"/>
    <dgm:cxn modelId="{6E3D270A-4ED1-4B14-A0D6-E325ED998F88}" type="presParOf" srcId="{92F82653-1A6C-41E4-9D49-1CFDAE5E1204}" destId="{569E9DB5-ABD6-41E7-AAC6-16C28A77358F}" srcOrd="8" destOrd="0" presId="urn:microsoft.com/office/officeart/2005/8/layout/chevron1"/>
    <dgm:cxn modelId="{62FEB2D5-9200-488B-B69F-D66F0744AB6C}" type="presParOf" srcId="{92F82653-1A6C-41E4-9D49-1CFDAE5E1204}" destId="{E4DD6F9B-6133-43E5-8B4F-6911E958613D}" srcOrd="9" destOrd="0" presId="urn:microsoft.com/office/officeart/2005/8/layout/chevron1"/>
    <dgm:cxn modelId="{920CA5D3-6251-4624-8813-6227F843EB09}" type="presParOf" srcId="{92F82653-1A6C-41E4-9D49-1CFDAE5E1204}" destId="{11E4D728-02B9-423D-B6A3-09411DF5542F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BDF5D6A-C68A-48AE-8099-5736CD01B0A6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223A393-8039-45BC-9505-88967B373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212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7243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5606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077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8188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7747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0827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3787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16874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3880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738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8579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69954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89503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17108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15998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40633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1800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0531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87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51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731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850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426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3A393-8039-45BC-9505-88967B3739D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818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052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395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12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859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222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146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226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777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200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097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F7B87-A29B-42B4-812B-22F9390683D1}" type="datetimeFigureOut">
              <a:rPr lang="en-US" smtClean="0"/>
              <a:pPr/>
              <a:t>03/28/2014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FA-489F-409D-B3D2-B59047538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860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Embedded Librarianship </a:t>
            </a:r>
            <a:br>
              <a:rPr lang="en-US" sz="3400" b="1" dirty="0" smtClean="0"/>
            </a:br>
            <a:r>
              <a:rPr lang="en-US" sz="3400" b="1" dirty="0" smtClean="0"/>
              <a:t>in Academic Health Sciences Programs: </a:t>
            </a:r>
            <a:br>
              <a:rPr lang="en-US" sz="3400" b="1" dirty="0" smtClean="0"/>
            </a:br>
            <a:r>
              <a:rPr lang="en-US" sz="3400" b="1" dirty="0" smtClean="0"/>
              <a:t>Cases from the Frontline </a:t>
            </a:r>
            <a:endParaRPr lang="en-US" sz="34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Elizabeth </a:t>
            </a:r>
            <a:r>
              <a:rPr lang="en-US" b="1" dirty="0" err="1" smtClean="0"/>
              <a:t>Bucciarelli</a:t>
            </a:r>
            <a:endParaRPr lang="en-US" b="1" dirty="0" smtClean="0"/>
          </a:p>
          <a:p>
            <a:r>
              <a:rPr lang="en-US" b="1" dirty="0" smtClean="0"/>
              <a:t>Health Sciences Librarian</a:t>
            </a:r>
          </a:p>
          <a:p>
            <a:r>
              <a:rPr lang="en-US" b="1" dirty="0" smtClean="0"/>
              <a:t>Eastern Michigan University </a:t>
            </a:r>
          </a:p>
          <a:p>
            <a:r>
              <a:rPr lang="en-US" b="1" dirty="0" smtClean="0"/>
              <a:t>Metropolitan Detroit Medical Library Group </a:t>
            </a:r>
          </a:p>
          <a:p>
            <a:r>
              <a:rPr lang="en-US" b="1" dirty="0" smtClean="0"/>
              <a:t>March 20, 214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55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Overview of Embedded </a:t>
            </a:r>
            <a:r>
              <a:rPr lang="en-US" b="1" u="sng" dirty="0" smtClean="0"/>
              <a:t>Undergraduate Courses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17186957"/>
              </p:ext>
            </p:extLst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Course</a:t>
                      </a:r>
                    </a:p>
                    <a:p>
                      <a:r>
                        <a:rPr lang="en-US" dirty="0" smtClean="0"/>
                        <a:t>Number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Librarian Lead Sessions/Class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Course Sections /Semester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NURS 275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1x/semester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Library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 smtClean="0"/>
                        <a:t>Off 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/>
                        <a:t> 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NURS 372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1x/semester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Library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Off campus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NURS 375 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1x/semester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Library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Off campus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5556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Curriculum of Embedded Courses-</a:t>
            </a:r>
            <a:br>
              <a:rPr lang="en-US" sz="3200" b="1" dirty="0" smtClean="0"/>
            </a:br>
            <a:r>
              <a:rPr lang="en-US" sz="2800" b="1" u="sng" dirty="0" smtClean="0"/>
              <a:t>Clinical Research Administration</a:t>
            </a:r>
            <a:br>
              <a:rPr lang="en-US" sz="2800" b="1" u="sng" dirty="0" smtClean="0"/>
            </a:br>
            <a:r>
              <a:rPr lang="en-US" sz="2800" b="1" u="sng" dirty="0" smtClean="0"/>
              <a:t>Proposal Development </a:t>
            </a:r>
            <a:endParaRPr lang="en-US" sz="2800" b="1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46465216"/>
              </p:ext>
            </p:extLst>
          </p:nvPr>
        </p:nvGraphicFramePr>
        <p:xfrm>
          <a:off x="914400" y="1524000"/>
          <a:ext cx="7239000" cy="4851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Session #1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Session #2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Session #3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Recognize &amp; identify</a:t>
                      </a:r>
                      <a:r>
                        <a:rPr lang="en-US" baseline="0" dirty="0" smtClean="0"/>
                        <a:t> primary, secondary &amp; tertiary research sources w/ poll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Locate primary research in dissertation</a:t>
                      </a:r>
                      <a:r>
                        <a:rPr lang="en-US" baseline="0" dirty="0" smtClean="0"/>
                        <a:t> &amp; theses databases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Locating statistics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Basic searching of </a:t>
                      </a:r>
                      <a:r>
                        <a:rPr lang="en-US" i="1" dirty="0" smtClean="0"/>
                        <a:t>GVRL, CINAHL, PubMed,</a:t>
                      </a:r>
                      <a:r>
                        <a:rPr lang="en-US" dirty="0" smtClean="0"/>
                        <a:t> &amp; library catalog, w/ hands-on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Advanced searching in using subject headings, </a:t>
                      </a:r>
                      <a:r>
                        <a:rPr lang="en-US" i="1" dirty="0" smtClean="0"/>
                        <a:t>PubMed, CINAHL</a:t>
                      </a:r>
                      <a:r>
                        <a:rPr lang="en-US" dirty="0" smtClean="0"/>
                        <a:t>, &amp; </a:t>
                      </a:r>
                      <a:r>
                        <a:rPr lang="en-US" i="1" dirty="0" err="1" smtClean="0"/>
                        <a:t>WorldCat</a:t>
                      </a:r>
                      <a:r>
                        <a:rPr lang="en-US" i="1" dirty="0" smtClean="0"/>
                        <a:t> </a:t>
                      </a:r>
                      <a:r>
                        <a:rPr lang="en-US" i="0" dirty="0" smtClean="0"/>
                        <a:t>w/ hands-on</a:t>
                      </a:r>
                      <a:endParaRPr lang="en-US" sz="1700" i="0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Cited reference searching, </a:t>
                      </a:r>
                      <a:r>
                        <a:rPr lang="en-US" i="1" dirty="0" smtClean="0"/>
                        <a:t>Web of Science, Google Scholar, </a:t>
                      </a:r>
                      <a:r>
                        <a:rPr lang="en-US" i="0" dirty="0" smtClean="0"/>
                        <a:t>w/ hands-on</a:t>
                      </a:r>
                      <a:endParaRPr lang="en-US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Distinguishing characterizes</a:t>
                      </a:r>
                      <a:r>
                        <a:rPr lang="en-US" baseline="0" dirty="0" smtClean="0"/>
                        <a:t> of journal types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Search medical </a:t>
                      </a:r>
                      <a:r>
                        <a:rPr lang="en-US" dirty="0" err="1" smtClean="0"/>
                        <a:t>ebook</a:t>
                      </a:r>
                      <a:r>
                        <a:rPr lang="en-US" dirty="0" smtClean="0"/>
                        <a:t> collection w/ hands-on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Librarian research</a:t>
                      </a:r>
                      <a:r>
                        <a:rPr lang="en-US" baseline="0" dirty="0" smtClean="0"/>
                        <a:t> proposal consultations</a:t>
                      </a:r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Identifying characteristics of a research article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Librarian research</a:t>
                      </a:r>
                      <a:r>
                        <a:rPr lang="en-US" baseline="0" dirty="0" smtClean="0"/>
                        <a:t> proposal consultations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00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Curriculum of </a:t>
            </a:r>
            <a:r>
              <a:rPr lang="en-US" b="1" dirty="0"/>
              <a:t>Embedded </a:t>
            </a:r>
            <a:r>
              <a:rPr lang="en-US" b="1" dirty="0" smtClean="0"/>
              <a:t>Courses-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u="sng" dirty="0" smtClean="0"/>
              <a:t>Philosophy of Occupational Therapy 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23759699"/>
              </p:ext>
            </p:extLst>
          </p:nvPr>
        </p:nvGraphicFramePr>
        <p:xfrm>
          <a:off x="1752600" y="1600200"/>
          <a:ext cx="5486400" cy="4729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Session #1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Session #2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Avoiding plagiarism,</a:t>
                      </a:r>
                      <a:r>
                        <a:rPr lang="en-US" baseline="0" dirty="0" smtClean="0"/>
                        <a:t> w/ in-class exercise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Identifying types of journals, including peer</a:t>
                      </a:r>
                      <a:r>
                        <a:rPr lang="en-US" baseline="0" dirty="0" smtClean="0"/>
                        <a:t> reviewed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Generating topics</a:t>
                      </a:r>
                      <a:r>
                        <a:rPr lang="en-US" baseline="0" dirty="0" smtClean="0"/>
                        <a:t> w/ in-class group exercise </a:t>
                      </a:r>
                      <a:endParaRPr lang="en-US" dirty="0" smtClean="0"/>
                    </a:p>
                    <a:p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Introduction to basic searching techniques w/ hands-on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Discussion of popular resources (blogs, newspapers) discovery tool, general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information databases, </a:t>
                      </a:r>
                      <a:r>
                        <a:rPr lang="en-US" i="1" dirty="0" smtClean="0"/>
                        <a:t>GVRL, </a:t>
                      </a:r>
                      <a:r>
                        <a:rPr lang="en-US" sz="1600" i="1" dirty="0" smtClean="0"/>
                        <a:t>MedlinePlus</a:t>
                      </a:r>
                      <a:r>
                        <a:rPr lang="en-US" sz="1600" i="0" dirty="0" smtClean="0"/>
                        <a:t>,</a:t>
                      </a:r>
                      <a:r>
                        <a:rPr lang="en-US" sz="1600" i="0" baseline="0" dirty="0" smtClean="0"/>
                        <a:t> etc.</a:t>
                      </a:r>
                      <a:r>
                        <a:rPr lang="en-US" sz="1600" dirty="0" smtClean="0"/>
                        <a:t> w/ hands-on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Discussion of basic OT databases, </a:t>
                      </a:r>
                      <a:r>
                        <a:rPr lang="en-US" i="1" dirty="0" smtClean="0"/>
                        <a:t>CINAHL, OTDBASE, OT Search, </a:t>
                      </a:r>
                      <a:r>
                        <a:rPr lang="en-US" i="1" dirty="0" err="1" smtClean="0"/>
                        <a:t>PsycINFO</a:t>
                      </a:r>
                      <a:r>
                        <a:rPr lang="en-US" i="1" dirty="0" smtClean="0"/>
                        <a:t>, ERIC , </a:t>
                      </a:r>
                      <a:r>
                        <a:rPr lang="en-US" i="0" dirty="0" smtClean="0"/>
                        <a:t>w/ hands-on </a:t>
                      </a:r>
                      <a:endParaRPr lang="en-US" i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467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900" b="1" dirty="0">
                <a:solidFill>
                  <a:prstClr val="black"/>
                </a:solidFill>
              </a:rPr>
              <a:t>Curriculum of Embedded Courses-</a:t>
            </a:r>
            <a:r>
              <a:rPr lang="en-US" sz="4000" b="1" dirty="0">
                <a:solidFill>
                  <a:prstClr val="black"/>
                </a:solidFill>
              </a:rPr>
              <a:t/>
            </a:r>
            <a:br>
              <a:rPr lang="en-US" sz="4000" b="1" dirty="0">
                <a:solidFill>
                  <a:prstClr val="black"/>
                </a:solidFill>
              </a:rPr>
            </a:br>
            <a:r>
              <a:rPr lang="en-US" sz="4000" b="1" u="sng" dirty="0" smtClean="0">
                <a:solidFill>
                  <a:prstClr val="black"/>
                </a:solidFill>
              </a:rPr>
              <a:t>Occupational Therapy Research Methods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9762437"/>
              </p:ext>
            </p:extLst>
          </p:nvPr>
        </p:nvGraphicFramePr>
        <p:xfrm>
          <a:off x="304800" y="1371600"/>
          <a:ext cx="8534400" cy="5704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44800"/>
                <a:gridCol w="2844800"/>
                <a:gridCol w="284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Session #1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Session #2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Session #3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Descriptions of additional OT databases, </a:t>
                      </a:r>
                      <a:r>
                        <a:rPr lang="en-US" i="1" dirty="0" smtClean="0"/>
                        <a:t>PubMed, Sociological</a:t>
                      </a:r>
                      <a:r>
                        <a:rPr lang="en-US" i="1" baseline="0" dirty="0" smtClean="0"/>
                        <a:t> Abstracts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Evidence-based practice information retrieval &amp; evaluation,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i="1" baseline="0" dirty="0" smtClean="0"/>
                        <a:t>Cochrane Library , AHRQ, &amp; other EBP </a:t>
                      </a:r>
                      <a:r>
                        <a:rPr lang="en-US" sz="1600" i="1" baseline="0" dirty="0" err="1" smtClean="0"/>
                        <a:t>dbs</a:t>
                      </a:r>
                      <a:endParaRPr lang="en-US" sz="1600" i="1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Librarian </a:t>
                      </a:r>
                      <a:r>
                        <a:rPr lang="en-US" baseline="0" dirty="0" smtClean="0"/>
                        <a:t>consultations w/ student project groups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Advanced searching using subject headings,</a:t>
                      </a:r>
                      <a:r>
                        <a:rPr lang="en-US" baseline="0" dirty="0" smtClean="0"/>
                        <a:t> hands-on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Cited reference searching, </a:t>
                      </a:r>
                      <a:r>
                        <a:rPr lang="en-US" sz="1600" i="1" dirty="0" smtClean="0"/>
                        <a:t>Web of Science, Google Scholar,</a:t>
                      </a:r>
                      <a:r>
                        <a:rPr lang="en-US" sz="1600" i="1" baseline="0" dirty="0" smtClean="0"/>
                        <a:t> </a:t>
                      </a:r>
                      <a:r>
                        <a:rPr lang="en-US" sz="1600" i="0" baseline="0" dirty="0" smtClean="0"/>
                        <a:t>hands-on </a:t>
                      </a:r>
                      <a:endParaRPr lang="en-US" sz="1600" i="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Locating &amp; accessing print &amp; </a:t>
                      </a:r>
                      <a:r>
                        <a:rPr lang="en-US" dirty="0" err="1" smtClean="0"/>
                        <a:t>ebooks</a:t>
                      </a:r>
                      <a:r>
                        <a:rPr lang="en-US" baseline="0" dirty="0" smtClean="0"/>
                        <a:t>, including </a:t>
                      </a:r>
                      <a:r>
                        <a:rPr lang="en-US" i="1" baseline="0" dirty="0" err="1" smtClean="0"/>
                        <a:t>WorldCat</a:t>
                      </a:r>
                      <a:r>
                        <a:rPr lang="en-US" i="1" baseline="0" dirty="0" smtClean="0"/>
                        <a:t>, </a:t>
                      </a:r>
                      <a:r>
                        <a:rPr lang="en-US" i="0" baseline="0" dirty="0" smtClean="0"/>
                        <a:t>hands-on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dirty="0" smtClean="0"/>
                        <a:t>Locating statistics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dirty="0" smtClean="0"/>
                        <a:t>Evaluating a web site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In-class group database exploration</a:t>
                      </a:r>
                      <a:r>
                        <a:rPr lang="en-US" baseline="0" dirty="0" smtClean="0"/>
                        <a:t> exercise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In-class group topic-database selection exercise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Student</a:t>
                      </a:r>
                      <a:r>
                        <a:rPr lang="en-US" sz="1600" baseline="0" dirty="0" smtClean="0"/>
                        <a:t> project groups w/ librarian consultation 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1840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 of OT Poster Session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9540" y="1981200"/>
            <a:ext cx="6722859" cy="3675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8512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prstClr val="black"/>
                </a:solidFill>
              </a:rPr>
              <a:t>Curriculum of Embedded Courses-</a:t>
            </a:r>
            <a:br>
              <a:rPr lang="en-US" sz="4000" b="1" dirty="0" smtClean="0">
                <a:solidFill>
                  <a:prstClr val="black"/>
                </a:solidFill>
              </a:rPr>
            </a:br>
            <a:r>
              <a:rPr lang="en-US" sz="3800" b="1" u="sng" dirty="0" smtClean="0">
                <a:solidFill>
                  <a:prstClr val="black"/>
                </a:solidFill>
              </a:rPr>
              <a:t>Undergrad Nursing Core Course Sequence </a:t>
            </a:r>
            <a:endParaRPr lang="en-US" sz="3800" u="sn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03443326"/>
              </p:ext>
            </p:extLst>
          </p:nvPr>
        </p:nvGraphicFramePr>
        <p:xfrm>
          <a:off x="457200" y="1600200"/>
          <a:ext cx="8305800" cy="5369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68600"/>
                <a:gridCol w="2768600"/>
                <a:gridCol w="2768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NURS 275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NURS 372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NURS 375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Avoiding plagiarism,</a:t>
                      </a:r>
                      <a:r>
                        <a:rPr lang="en-US" sz="1600" baseline="0" dirty="0" smtClean="0"/>
                        <a:t> w/ in-class exercise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Evidence-based practice information retrieval &amp; evaluation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dirty="0" smtClean="0"/>
                        <a:t>Discussion  of additional nursing databases</a:t>
                      </a:r>
                      <a:endParaRPr lang="en-US" sz="1600" i="1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dirty="0" smtClean="0"/>
                        <a:t>Advanced searching using subject headings,</a:t>
                      </a:r>
                      <a:r>
                        <a:rPr lang="en-US" sz="1600" baseline="0" dirty="0" smtClean="0"/>
                        <a:t> CINAHL, </a:t>
                      </a:r>
                      <a:r>
                        <a:rPr lang="en-US" sz="1600" baseline="0" dirty="0" err="1" smtClean="0"/>
                        <a:t>PubMedhands</a:t>
                      </a:r>
                      <a:r>
                        <a:rPr lang="en-US" sz="1600" baseline="0" dirty="0" smtClean="0"/>
                        <a:t>-on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1214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Identifying types of journals, including peer</a:t>
                      </a:r>
                      <a:r>
                        <a:rPr lang="en-US" sz="1600" baseline="0" dirty="0" smtClean="0"/>
                        <a:t> reviewed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Searching the EBP databases, </a:t>
                      </a:r>
                      <a:r>
                        <a:rPr lang="en-US" i="1" dirty="0" smtClean="0"/>
                        <a:t>AHRQ, NGC, Cochrane Library, </a:t>
                      </a:r>
                      <a:r>
                        <a:rPr lang="en-US" i="0" dirty="0" smtClean="0"/>
                        <a:t>w/ hands-on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dirty="0" smtClean="0"/>
                        <a:t>Cited reference searching, </a:t>
                      </a:r>
                      <a:r>
                        <a:rPr lang="en-US" sz="1600" i="1" dirty="0" smtClean="0"/>
                        <a:t>Web of Science, Google Scholar,</a:t>
                      </a:r>
                      <a:r>
                        <a:rPr lang="en-US" sz="1600" i="1" baseline="0" dirty="0" smtClean="0"/>
                        <a:t> </a:t>
                      </a:r>
                      <a:r>
                        <a:rPr lang="en-US" sz="1600" i="0" baseline="0" dirty="0" smtClean="0"/>
                        <a:t>hands-on </a:t>
                      </a:r>
                      <a:endParaRPr lang="en-US" sz="1600" i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dirty="0" smtClean="0"/>
                        <a:t>Evaluating web sites w/ in-class exercise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Introduction to basic searching techniques, w/ hands-on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Searching CINAHL</a:t>
                      </a:r>
                      <a:r>
                        <a:rPr lang="en-US" i="1" baseline="0" dirty="0" smtClean="0"/>
                        <a:t> &amp; PubMed </a:t>
                      </a:r>
                      <a:r>
                        <a:rPr lang="en-US" baseline="0" dirty="0" smtClean="0"/>
                        <a:t>for EBP info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Locating federal &amp;</a:t>
                      </a:r>
                      <a:r>
                        <a:rPr lang="en-US" sz="1600" baseline="0" dirty="0" smtClean="0"/>
                        <a:t> state </a:t>
                      </a:r>
                      <a:r>
                        <a:rPr lang="en-US" sz="1600" dirty="0" smtClean="0"/>
                        <a:t>law, legislation re: nursing; locating</a:t>
                      </a:r>
                      <a:r>
                        <a:rPr lang="en-US" sz="1600" baseline="0" dirty="0" smtClean="0"/>
                        <a:t> authoritative opinions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Discussion of basic health &amp; nursing  databases, </a:t>
                      </a:r>
                      <a:r>
                        <a:rPr lang="en-US" sz="1600" i="1" dirty="0" smtClean="0"/>
                        <a:t>CINAHL, GVRL, </a:t>
                      </a:r>
                      <a:r>
                        <a:rPr lang="en-US" sz="1600" i="0" dirty="0" smtClean="0"/>
                        <a:t>w/ hands-on 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Locating &amp; accessing print &amp; </a:t>
                      </a:r>
                      <a:r>
                        <a:rPr lang="en-US" sz="1600" dirty="0" err="1" smtClean="0"/>
                        <a:t>ebooks</a:t>
                      </a:r>
                      <a:r>
                        <a:rPr lang="en-US" sz="1600" baseline="0" dirty="0" smtClean="0"/>
                        <a:t>, including </a:t>
                      </a:r>
                      <a:r>
                        <a:rPr lang="en-US" sz="1600" i="1" baseline="0" dirty="0" err="1" smtClean="0"/>
                        <a:t>WorldCat</a:t>
                      </a:r>
                      <a:r>
                        <a:rPr lang="en-US" sz="1600" i="1" baseline="0" dirty="0" smtClean="0"/>
                        <a:t>, </a:t>
                      </a:r>
                      <a:r>
                        <a:rPr lang="en-US" sz="1600" i="0" baseline="0" dirty="0" smtClean="0"/>
                        <a:t>hands-on</a:t>
                      </a:r>
                      <a:endParaRPr lang="en-US" sz="1600" i="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6818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Embedded Research Instruction Sequence for Information Literacy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01170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3299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for the Student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Combats the information overload that occurs with “one-shot” </a:t>
            </a:r>
            <a:r>
              <a:rPr lang="en-US" dirty="0"/>
              <a:t>sessions; </a:t>
            </a:r>
            <a:r>
              <a:rPr lang="en-US" dirty="0" smtClean="0"/>
              <a:t>too </a:t>
            </a:r>
            <a:r>
              <a:rPr lang="en-US" dirty="0"/>
              <a:t>much information to absorb in one session</a:t>
            </a:r>
          </a:p>
          <a:p>
            <a:r>
              <a:rPr lang="en-US" dirty="0" smtClean="0"/>
              <a:t>Need repetition of the information to retain these skills</a:t>
            </a:r>
          </a:p>
          <a:p>
            <a:r>
              <a:rPr lang="en-US" dirty="0" smtClean="0"/>
              <a:t>Build the foundation then, tier-in new skills </a:t>
            </a:r>
          </a:p>
          <a:p>
            <a:r>
              <a:rPr lang="en-US" dirty="0" smtClean="0"/>
              <a:t>Gain critical analysis skills</a:t>
            </a:r>
            <a:endParaRPr lang="en-US" dirty="0"/>
          </a:p>
          <a:p>
            <a:r>
              <a:rPr lang="en-US" dirty="0" smtClean="0"/>
              <a:t>Time to use in-class group and individual exercises to reinforce the skills just gleaned</a:t>
            </a:r>
          </a:p>
        </p:txBody>
      </p:sp>
    </p:spTree>
    <p:extLst>
      <p:ext uri="{BB962C8B-B14F-4D97-AF65-F5344CB8AC3E}">
        <p14:creationId xmlns:p14="http://schemas.microsoft.com/office/powerpoint/2010/main" xmlns="" val="6554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for the Student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87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Learn that research is not a straight line, but rather a meandering path </a:t>
            </a:r>
          </a:p>
          <a:p>
            <a:r>
              <a:rPr lang="en-US" dirty="0" smtClean="0"/>
              <a:t>Experience </a:t>
            </a:r>
            <a:r>
              <a:rPr lang="en-US" dirty="0"/>
              <a:t>a larger picture of research as they grow from novice to skilled </a:t>
            </a:r>
            <a:r>
              <a:rPr lang="en-US" dirty="0" smtClean="0"/>
              <a:t>researchers </a:t>
            </a:r>
          </a:p>
          <a:p>
            <a:r>
              <a:rPr lang="en-US" dirty="0"/>
              <a:t>Students demonstrate a mastery of research skills via the tiered research assignments </a:t>
            </a:r>
          </a:p>
          <a:p>
            <a:r>
              <a:rPr lang="en-US" dirty="0" smtClean="0"/>
              <a:t>Improves </a:t>
            </a:r>
            <a:r>
              <a:rPr lang="en-US" dirty="0"/>
              <a:t>student learning </a:t>
            </a:r>
            <a:r>
              <a:rPr lang="en-US" dirty="0" smtClean="0"/>
              <a:t>outcomes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238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for the Student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Gain confidence in their research abilities </a:t>
            </a:r>
          </a:p>
          <a:p>
            <a:r>
              <a:rPr lang="en-US" dirty="0" smtClean="0"/>
              <a:t>Development of the student-librarian relationship</a:t>
            </a:r>
          </a:p>
          <a:p>
            <a:r>
              <a:rPr lang="en-US" dirty="0" smtClean="0"/>
              <a:t>Reduces plagiarism</a:t>
            </a:r>
          </a:p>
          <a:p>
            <a:r>
              <a:rPr lang="en-US" dirty="0"/>
              <a:t>Greater likelihood of proposal completion because the students create their proposals step-by-step along the way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284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Many Faces of the </a:t>
            </a:r>
            <a:br>
              <a:rPr lang="en-US" b="1" dirty="0" smtClean="0"/>
            </a:br>
            <a:r>
              <a:rPr lang="en-US" b="1" dirty="0" smtClean="0"/>
              <a:t>Embedded Librarian</a:t>
            </a:r>
            <a:endParaRPr lang="en-US" b="1" dirty="0"/>
          </a:p>
        </p:txBody>
      </p:sp>
      <p:pic>
        <p:nvPicPr>
          <p:cNvPr id="1028" name="Picture 4" descr="https://encrypted-tbn2.gstatic.com/images?q=tbn:ANd9GcQQ6LU-5FaNH58oBf_nGt-Dg_IgyriZu3X5Wprqpg6A-gsoJdvKmA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3436" y="1950813"/>
            <a:ext cx="1960164" cy="224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62312" y="4886325"/>
            <a:ext cx="2619375" cy="1743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6564868"/>
            <a:ext cx="8996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Moreinfo.co.nz</a:t>
            </a:r>
            <a:endParaRPr lang="en-US" sz="9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173379"/>
            <a:ext cx="1015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whotalking.com</a:t>
            </a:r>
            <a:endParaRPr lang="en-US" sz="1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0300" y="1447800"/>
            <a:ext cx="2857500" cy="1600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03200" y="3048000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Thehomeplanet.org</a:t>
            </a:r>
            <a:endParaRPr lang="en-US" sz="1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90600" y="3962400"/>
            <a:ext cx="1790700" cy="268541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434588" y="6564868"/>
            <a:ext cx="6896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Ebay.com</a:t>
            </a:r>
            <a:endParaRPr lang="en-US" sz="10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61183" y="1676400"/>
            <a:ext cx="2177617" cy="30099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962400" y="4645968"/>
            <a:ext cx="15856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Digital.fantast.deviantart.com</a:t>
            </a:r>
            <a:endParaRPr lang="en-US" sz="9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62600" y="3048000"/>
            <a:ext cx="2524125" cy="18097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001000" y="4800600"/>
            <a:ext cx="9925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Dreamstime.com</a:t>
            </a:r>
            <a:endParaRPr lang="en-US" sz="9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057400" y="1749595"/>
            <a:ext cx="1361853" cy="1984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286000" y="3657600"/>
            <a:ext cx="1104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Aventure-journal.com</a:t>
            </a:r>
            <a:endParaRPr lang="en-US" sz="8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10" cstate="print"/>
          <a:srcRect r="34909"/>
          <a:stretch/>
        </p:blipFill>
        <p:spPr>
          <a:xfrm>
            <a:off x="6524625" y="5038725"/>
            <a:ext cx="1704975" cy="1743075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8382000" y="6477000"/>
            <a:ext cx="7729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Johnlund.com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11774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Student Comments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1143000"/>
            <a:ext cx="891821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b="1" u="sng" dirty="0" smtClean="0"/>
          </a:p>
          <a:p>
            <a:r>
              <a:rPr lang="en-US" dirty="0" smtClean="0"/>
              <a:t>“Branching off of what we’ve already learned will help me to guide my research searches.” </a:t>
            </a:r>
          </a:p>
          <a:p>
            <a:endParaRPr lang="en-US" dirty="0"/>
          </a:p>
          <a:p>
            <a:r>
              <a:rPr lang="en-US" dirty="0" smtClean="0"/>
              <a:t>“Refreshing how to use databases I was already using and how to use them more effectively.”</a:t>
            </a:r>
          </a:p>
          <a:p>
            <a:endParaRPr lang="en-US" dirty="0" smtClean="0"/>
          </a:p>
          <a:p>
            <a:r>
              <a:rPr lang="en-US" dirty="0" smtClean="0"/>
              <a:t>“I liked how there was some review information” </a:t>
            </a:r>
          </a:p>
          <a:p>
            <a:endParaRPr lang="en-US" dirty="0" smtClean="0"/>
          </a:p>
          <a:p>
            <a:r>
              <a:rPr lang="en-US" dirty="0" smtClean="0"/>
              <a:t>“Just wish (we) …could go home attempt,…and return with questions.”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“I always forget what ! and * means, so it’s nice to be reminded.”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“I did forget a few things that I learned from previous sessions…” </a:t>
            </a:r>
          </a:p>
          <a:p>
            <a:endParaRPr lang="en-US" dirty="0"/>
          </a:p>
          <a:p>
            <a:r>
              <a:rPr lang="en-US" dirty="0" smtClean="0"/>
              <a:t>“I understand that it will still take practice and tie to develop this skill” </a:t>
            </a:r>
          </a:p>
          <a:p>
            <a:endParaRPr lang="en-US" dirty="0" smtClean="0"/>
          </a:p>
          <a:p>
            <a:r>
              <a:rPr lang="en-US" dirty="0" smtClean="0"/>
              <a:t>Bring variety, detail, &amp; depth of info to my research papers</a:t>
            </a:r>
          </a:p>
          <a:p>
            <a:endParaRPr lang="en-US" dirty="0" smtClean="0"/>
          </a:p>
          <a:p>
            <a:r>
              <a:rPr lang="en-US" dirty="0" smtClean="0"/>
              <a:t>“Learn the quirks of the different databases”</a:t>
            </a:r>
          </a:p>
          <a:p>
            <a:endParaRPr lang="en-US" dirty="0" smtClean="0"/>
          </a:p>
          <a:p>
            <a:r>
              <a:rPr lang="en-US" dirty="0" smtClean="0"/>
              <a:t>“More efficient at searching, and spend less time doing the actual research”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50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for the Instructor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Ability to point to teacher-preferred information resources; embed links to those sources in class research guides </a:t>
            </a:r>
          </a:p>
          <a:p>
            <a:r>
              <a:rPr lang="en-US" dirty="0" smtClean="0"/>
              <a:t>Relationship building as it is a “joint-venture” between librarian and instructor</a:t>
            </a:r>
          </a:p>
          <a:p>
            <a:r>
              <a:rPr lang="en-US" dirty="0" smtClean="0"/>
              <a:t>Improves resources cited in student projects &amp; papers </a:t>
            </a:r>
          </a:p>
          <a:p>
            <a:r>
              <a:rPr lang="en-US" dirty="0" smtClean="0"/>
              <a:t>Improves quality of papers</a:t>
            </a:r>
          </a:p>
          <a:p>
            <a:r>
              <a:rPr lang="en-US" dirty="0" smtClean="0"/>
              <a:t>Spend less class time discussing problems with research and more time on course content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669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for the Instructor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685800" y="2174080"/>
            <a:ext cx="8153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/>
              <a:t>“I </a:t>
            </a:r>
            <a:r>
              <a:rPr lang="en-US" u="sng" dirty="0"/>
              <a:t>do not have the expertise </a:t>
            </a:r>
            <a:r>
              <a:rPr lang="en-US" dirty="0"/>
              <a:t>to assist </a:t>
            </a:r>
            <a:r>
              <a:rPr lang="en-US" dirty="0" smtClean="0"/>
              <a:t>students </a:t>
            </a:r>
            <a:r>
              <a:rPr lang="en-US" dirty="0"/>
              <a:t>in understanding how to locate the most appropriate information for their reviews, </a:t>
            </a:r>
            <a:r>
              <a:rPr lang="en-US" dirty="0" smtClean="0"/>
              <a:t>develop </a:t>
            </a:r>
            <a:r>
              <a:rPr lang="en-US" dirty="0"/>
              <a:t>effective search strategies, and negotiate search engines.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your involvement in the </a:t>
            </a:r>
            <a:r>
              <a:rPr lang="en-US" dirty="0" smtClean="0"/>
              <a:t>course </a:t>
            </a:r>
            <a:r>
              <a:rPr lang="en-US" dirty="0"/>
              <a:t>and the project, you provide students with the tools to gather the resources they need to </a:t>
            </a:r>
            <a:r>
              <a:rPr lang="en-US" dirty="0" smtClean="0"/>
              <a:t>complete </a:t>
            </a:r>
            <a:r>
              <a:rPr lang="en-US" dirty="0"/>
              <a:t>the project and answer their project clinical research questions in order to develop </a:t>
            </a:r>
            <a:r>
              <a:rPr lang="en-US" dirty="0" smtClean="0"/>
              <a:t>information </a:t>
            </a:r>
            <a:r>
              <a:rPr lang="en-US" dirty="0"/>
              <a:t>fluency skills. </a:t>
            </a:r>
            <a:r>
              <a:rPr lang="en-US" dirty="0" smtClean="0"/>
              <a:t>“</a:t>
            </a:r>
          </a:p>
          <a:p>
            <a:endParaRPr lang="en-US" dirty="0"/>
          </a:p>
          <a:p>
            <a:r>
              <a:rPr lang="en-US" dirty="0" smtClean="0"/>
              <a:t>			OT Professor,  </a:t>
            </a:r>
            <a:r>
              <a:rPr lang="en-US" i="1" dirty="0" smtClean="0"/>
              <a:t>Occupational Therapy Research Methods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49891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Faculty Comment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828800"/>
            <a:ext cx="883363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/>
              <a:t>OT Professor Comment </a:t>
            </a:r>
            <a:endParaRPr lang="en-US" b="1" u="sng" dirty="0" smtClean="0"/>
          </a:p>
          <a:p>
            <a:pPr algn="ctr"/>
            <a:endParaRPr lang="en-US" b="1" u="sng" dirty="0"/>
          </a:p>
          <a:p>
            <a:r>
              <a:rPr lang="en-US" dirty="0"/>
              <a:t>“This year, </a:t>
            </a:r>
            <a:r>
              <a:rPr lang="en-US" u="sng" dirty="0"/>
              <a:t>students disseminated the best work I have seen in this project</a:t>
            </a:r>
            <a:r>
              <a:rPr lang="en-US" dirty="0"/>
              <a:t>; the resources </a:t>
            </a:r>
          </a:p>
          <a:p>
            <a:r>
              <a:rPr lang="en-US" dirty="0"/>
              <a:t>they gathered for their review were closely linked to their clinical research questions, </a:t>
            </a:r>
          </a:p>
          <a:p>
            <a:r>
              <a:rPr lang="en-US" dirty="0"/>
              <a:t>they had an in-depth understanding of the resources the critical reviewed, and their analysis</a:t>
            </a:r>
          </a:p>
          <a:p>
            <a:r>
              <a:rPr lang="en-US" dirty="0"/>
              <a:t> of findings reflected a high level of synthesis.</a:t>
            </a:r>
          </a:p>
          <a:p>
            <a:endParaRPr lang="en-US" dirty="0"/>
          </a:p>
          <a:p>
            <a:r>
              <a:rPr lang="en-US" dirty="0"/>
              <a:t>I feel that students’ performance this year was,  in part, due to your willingness to provide </a:t>
            </a:r>
          </a:p>
          <a:p>
            <a:r>
              <a:rPr lang="en-US" dirty="0"/>
              <a:t>the amount and quality of support to the process they undertake to complete their work. “</a:t>
            </a:r>
          </a:p>
        </p:txBody>
      </p:sp>
    </p:spTree>
    <p:extLst>
      <p:ext uri="{BB962C8B-B14F-4D97-AF65-F5344CB8AC3E}">
        <p14:creationId xmlns:p14="http://schemas.microsoft.com/office/powerpoint/2010/main" xmlns="" val="87323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for the Library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We’re all in this together</a:t>
            </a:r>
          </a:p>
          <a:p>
            <a:r>
              <a:rPr lang="en-US" dirty="0" smtClean="0"/>
              <a:t>Promotes of library, “EMU provides us countless number of options when it comes to researching for a paper and this all be extremely helpful” </a:t>
            </a:r>
          </a:p>
          <a:p>
            <a:r>
              <a:rPr lang="en-US" dirty="0" smtClean="0"/>
              <a:t>Promote use of class research guides, e.g. </a:t>
            </a:r>
            <a:r>
              <a:rPr lang="en-US" i="1" dirty="0" err="1" smtClean="0"/>
              <a:t>LibGuides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Promote use of subject-specific tools that students may never locate on their own</a:t>
            </a:r>
          </a:p>
        </p:txBody>
      </p:sp>
    </p:spTree>
    <p:extLst>
      <p:ext uri="{BB962C8B-B14F-4D97-AF65-F5344CB8AC3E}">
        <p14:creationId xmlns:p14="http://schemas.microsoft.com/office/powerpoint/2010/main" xmlns="" val="7202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Caveats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Repetition of material for the student</a:t>
            </a:r>
          </a:p>
          <a:p>
            <a:r>
              <a:rPr lang="en-US" dirty="0" smtClean="0"/>
              <a:t>Loss </a:t>
            </a:r>
            <a:r>
              <a:rPr lang="en-US" dirty="0"/>
              <a:t>of library staff cohesion</a:t>
            </a:r>
          </a:p>
          <a:p>
            <a:r>
              <a:rPr lang="en-US" b="1" dirty="0" smtClean="0"/>
              <a:t>Exponential workload as classes scale out; mind the workload balance</a:t>
            </a:r>
          </a:p>
          <a:p>
            <a:r>
              <a:rPr lang="en-US" dirty="0" smtClean="0"/>
              <a:t>Large time commitment </a:t>
            </a:r>
          </a:p>
          <a:p>
            <a:pPr lvl="1"/>
            <a:r>
              <a:rPr lang="en-US" dirty="0" smtClean="0"/>
              <a:t>Require multiple conversations between </a:t>
            </a:r>
            <a:r>
              <a:rPr lang="en-US" dirty="0"/>
              <a:t>librarian and instructor</a:t>
            </a:r>
          </a:p>
          <a:p>
            <a:pPr lvl="1"/>
            <a:r>
              <a:rPr lang="en-US" dirty="0" smtClean="0"/>
              <a:t>1-1 group or individual sessions </a:t>
            </a:r>
          </a:p>
          <a:p>
            <a:pPr lvl="1"/>
            <a:r>
              <a:rPr lang="en-US" dirty="0"/>
              <a:t>Revise materials frequently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36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372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Kuan-nien</a:t>
            </a:r>
            <a:r>
              <a:rPr lang="en-US" dirty="0"/>
              <a:t>, C., &amp; Pei-</a:t>
            </a:r>
            <a:r>
              <a:rPr lang="en-US" dirty="0" err="1"/>
              <a:t>chun</a:t>
            </a:r>
            <a:r>
              <a:rPr lang="en-US" dirty="0"/>
              <a:t>, L. (2011). Information literacy in university library </a:t>
            </a:r>
            <a:r>
              <a:rPr lang="en-US" dirty="0" smtClean="0"/>
              <a:t>user</a:t>
            </a:r>
          </a:p>
          <a:p>
            <a:r>
              <a:rPr lang="en-US" dirty="0" smtClean="0"/>
              <a:t>	education</a:t>
            </a:r>
            <a:r>
              <a:rPr lang="en-US" dirty="0"/>
              <a:t>. </a:t>
            </a:r>
            <a:r>
              <a:rPr lang="en-US" i="1" dirty="0" err="1"/>
              <a:t>Aslib</a:t>
            </a:r>
            <a:r>
              <a:rPr lang="en-US" i="1" dirty="0"/>
              <a:t> Proceedings, 63</a:t>
            </a:r>
            <a:r>
              <a:rPr lang="en-US" dirty="0"/>
              <a:t>(4), 399-418. </a:t>
            </a:r>
            <a:r>
              <a:rPr lang="en-US" dirty="0" smtClean="0"/>
              <a:t>doi:10.1108/00012531111148967</a:t>
            </a:r>
          </a:p>
          <a:p>
            <a:endParaRPr lang="en-US" dirty="0"/>
          </a:p>
          <a:p>
            <a:r>
              <a:rPr lang="en-US" dirty="0"/>
              <a:t>Cox, A. M., &amp; </a:t>
            </a:r>
            <a:r>
              <a:rPr lang="en-US" dirty="0" err="1"/>
              <a:t>Corrall</a:t>
            </a:r>
            <a:r>
              <a:rPr lang="en-US" dirty="0"/>
              <a:t>, S. (2013). Evolving academic library specialties. </a:t>
            </a:r>
            <a:r>
              <a:rPr lang="en-US" i="1" dirty="0"/>
              <a:t>Journal </a:t>
            </a:r>
            <a:r>
              <a:rPr lang="en-US" i="1" dirty="0" smtClean="0"/>
              <a:t>of </a:t>
            </a:r>
            <a:r>
              <a:rPr lang="en-US" i="1" dirty="0"/>
              <a:t>t</a:t>
            </a:r>
            <a:r>
              <a:rPr lang="en-US" i="1" dirty="0" smtClean="0"/>
              <a:t>he American</a:t>
            </a:r>
          </a:p>
          <a:p>
            <a:r>
              <a:rPr lang="en-US" i="1" dirty="0" smtClean="0"/>
              <a:t>	Society </a:t>
            </a:r>
            <a:r>
              <a:rPr lang="en-US" i="1" dirty="0"/>
              <a:t>f</a:t>
            </a:r>
            <a:r>
              <a:rPr lang="en-US" i="1" dirty="0" smtClean="0"/>
              <a:t>or </a:t>
            </a:r>
            <a:r>
              <a:rPr lang="en-US" i="1" dirty="0"/>
              <a:t>Information Science &amp; Technology</a:t>
            </a:r>
            <a:r>
              <a:rPr lang="en-US" dirty="0"/>
              <a:t>, </a:t>
            </a:r>
            <a:r>
              <a:rPr lang="en-US" i="1" dirty="0"/>
              <a:t>64</a:t>
            </a:r>
            <a:r>
              <a:rPr lang="en-US" dirty="0"/>
              <a:t>(8), 1526-1542. </a:t>
            </a:r>
            <a:r>
              <a:rPr lang="en-US" dirty="0" smtClean="0"/>
              <a:t>doi:10.1002/asi.22847</a:t>
            </a:r>
          </a:p>
          <a:p>
            <a:endParaRPr lang="en-US" dirty="0"/>
          </a:p>
          <a:p>
            <a:r>
              <a:rPr lang="en-US" dirty="0" err="1"/>
              <a:t>Grabowsky</a:t>
            </a:r>
            <a:r>
              <a:rPr lang="en-US" dirty="0"/>
              <a:t>, A. (2013). Information and </a:t>
            </a:r>
            <a:r>
              <a:rPr lang="en-US" dirty="0" smtClean="0"/>
              <a:t>interaction needs </a:t>
            </a:r>
            <a:r>
              <a:rPr lang="en-US" dirty="0"/>
              <a:t>of </a:t>
            </a:r>
            <a:r>
              <a:rPr lang="en-US" dirty="0" smtClean="0"/>
              <a:t>distance students:</a:t>
            </a:r>
          </a:p>
          <a:p>
            <a:r>
              <a:rPr lang="en-US" dirty="0" smtClean="0"/>
              <a:t>	Are </a:t>
            </a:r>
            <a:r>
              <a:rPr lang="en-US" dirty="0"/>
              <a:t>a</a:t>
            </a:r>
            <a:r>
              <a:rPr lang="en-US" dirty="0" smtClean="0"/>
              <a:t>cademic </a:t>
            </a:r>
            <a:r>
              <a:rPr lang="en-US" dirty="0"/>
              <a:t>l</a:t>
            </a:r>
            <a:r>
              <a:rPr lang="en-US" dirty="0" smtClean="0"/>
              <a:t>ibraries meeting </a:t>
            </a:r>
            <a:r>
              <a:rPr lang="en-US" dirty="0"/>
              <a:t>the </a:t>
            </a:r>
            <a:r>
              <a:rPr lang="en-US" dirty="0" smtClean="0"/>
              <a:t>challenge</a:t>
            </a:r>
            <a:r>
              <a:rPr lang="en-US" dirty="0"/>
              <a:t>?. </a:t>
            </a:r>
            <a:r>
              <a:rPr lang="en-US" i="1" dirty="0"/>
              <a:t>Georgia Library Quarterly</a:t>
            </a:r>
            <a:r>
              <a:rPr lang="en-US" dirty="0"/>
              <a:t>, </a:t>
            </a:r>
            <a:r>
              <a:rPr lang="en-US" i="1" dirty="0"/>
              <a:t>50</a:t>
            </a:r>
            <a:r>
              <a:rPr lang="en-US" dirty="0"/>
              <a:t>(2), 12-18.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Schulte</a:t>
            </a:r>
            <a:r>
              <a:rPr lang="en-US" dirty="0"/>
              <a:t>, S. J. (2012). Embedded </a:t>
            </a:r>
            <a:r>
              <a:rPr lang="en-US" dirty="0" smtClean="0"/>
              <a:t>academic librarianship</a:t>
            </a:r>
            <a:r>
              <a:rPr lang="en-US" dirty="0"/>
              <a:t>: A </a:t>
            </a:r>
            <a:r>
              <a:rPr lang="en-US" dirty="0" smtClean="0"/>
              <a:t>review </a:t>
            </a:r>
            <a:r>
              <a:rPr lang="en-US" dirty="0"/>
              <a:t>of the </a:t>
            </a:r>
            <a:r>
              <a:rPr lang="en-US" dirty="0" smtClean="0"/>
              <a:t>literature</a:t>
            </a:r>
            <a:r>
              <a:rPr lang="en-US" dirty="0"/>
              <a:t>. </a:t>
            </a:r>
            <a:endParaRPr lang="en-US" dirty="0" smtClean="0"/>
          </a:p>
          <a:p>
            <a:r>
              <a:rPr lang="en-US" i="1" dirty="0" smtClean="0"/>
              <a:t>	Evidence </a:t>
            </a:r>
            <a:r>
              <a:rPr lang="en-US" i="1" dirty="0"/>
              <a:t>Based Library &amp; Information Practice</a:t>
            </a:r>
            <a:r>
              <a:rPr lang="en-US" dirty="0"/>
              <a:t>, </a:t>
            </a:r>
            <a:r>
              <a:rPr lang="en-US" i="1" dirty="0"/>
              <a:t>7</a:t>
            </a:r>
            <a:r>
              <a:rPr lang="en-US" dirty="0"/>
              <a:t>(4), 122-138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Shumaker, D. (2009). Who </a:t>
            </a:r>
            <a:r>
              <a:rPr lang="en-US" dirty="0" smtClean="0"/>
              <a:t>let </a:t>
            </a:r>
            <a:r>
              <a:rPr lang="en-US" dirty="0"/>
              <a:t>the </a:t>
            </a:r>
            <a:r>
              <a:rPr lang="en-US" dirty="0" smtClean="0"/>
              <a:t>librarians </a:t>
            </a:r>
            <a:r>
              <a:rPr lang="en-US" dirty="0"/>
              <a:t>o</a:t>
            </a:r>
            <a:r>
              <a:rPr lang="en-US" dirty="0" smtClean="0"/>
              <a:t>ut</a:t>
            </a:r>
            <a:r>
              <a:rPr lang="en-US" dirty="0"/>
              <a:t>?. </a:t>
            </a:r>
            <a:r>
              <a:rPr lang="en-US" i="1" dirty="0"/>
              <a:t>Reference &amp; User Services Quarterly</a:t>
            </a:r>
            <a:r>
              <a:rPr lang="en-US" dirty="0"/>
              <a:t>,</a:t>
            </a:r>
          </a:p>
          <a:p>
            <a:r>
              <a:rPr lang="en-US" i="1" dirty="0"/>
              <a:t>	48</a:t>
            </a:r>
            <a:r>
              <a:rPr lang="en-US" dirty="0"/>
              <a:t>(3), 239-242</a:t>
            </a:r>
            <a:r>
              <a:rPr lang="en-US" dirty="0" smtClean="0"/>
              <a:t>. Retrieved from http://www.ala.org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620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So, What </a:t>
            </a:r>
            <a:r>
              <a:rPr lang="en-US" b="1" u="sng" dirty="0" smtClean="0"/>
              <a:t>Can</a:t>
            </a:r>
            <a:r>
              <a:rPr lang="en-US" b="1" dirty="0" smtClean="0"/>
              <a:t> Being an </a:t>
            </a:r>
            <a:br>
              <a:rPr lang="en-US" b="1" dirty="0" smtClean="0"/>
            </a:br>
            <a:r>
              <a:rPr lang="en-US" b="1" dirty="0" smtClean="0"/>
              <a:t>Embedded Librarian Mean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online, synchronous presentations &amp; research assistance</a:t>
            </a:r>
          </a:p>
          <a:p>
            <a:r>
              <a:rPr lang="en-US" dirty="0" smtClean="0"/>
              <a:t>Creates video tutorials that users can view at point-of-need</a:t>
            </a:r>
          </a:p>
          <a:p>
            <a:r>
              <a:rPr lang="en-US" dirty="0" smtClean="0"/>
              <a:t>Reviews research assignments</a:t>
            </a:r>
          </a:p>
          <a:p>
            <a:r>
              <a:rPr lang="en-US" dirty="0" smtClean="0"/>
              <a:t>Conducts office hours in an academic department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3505200"/>
            <a:ext cx="1371600" cy="21531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99897" y="5791200"/>
            <a:ext cx="10583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Jordangadsby.com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310002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So, What </a:t>
            </a:r>
            <a:r>
              <a:rPr lang="en-US" b="1" u="sng" dirty="0"/>
              <a:t>Can</a:t>
            </a:r>
            <a:r>
              <a:rPr lang="en-US" b="1" dirty="0"/>
              <a:t> Being an Embedded Librarian Mean</a:t>
            </a:r>
            <a:r>
              <a:rPr lang="en-US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Embeds a library link into courses as part of the course management systems</a:t>
            </a:r>
          </a:p>
          <a:p>
            <a:r>
              <a:rPr lang="en-US" dirty="0" smtClean="0"/>
              <a:t>Answers reference questions via email or chat</a:t>
            </a:r>
          </a:p>
          <a:p>
            <a:r>
              <a:rPr lang="en-US" dirty="0" smtClean="0"/>
              <a:t>Creates electronic research guides, e.g. </a:t>
            </a:r>
            <a:r>
              <a:rPr lang="en-US" dirty="0" err="1" smtClean="0"/>
              <a:t>LibGuides</a:t>
            </a:r>
            <a:endParaRPr lang="en-US" dirty="0" smtClean="0"/>
          </a:p>
          <a:p>
            <a:r>
              <a:rPr lang="en-US" dirty="0" smtClean="0"/>
              <a:t>Attends or participates in face-to-face courses  </a:t>
            </a:r>
          </a:p>
          <a:p>
            <a:r>
              <a:rPr lang="en-US" dirty="0" smtClean="0"/>
              <a:t>Attends rounds or </a:t>
            </a:r>
            <a:r>
              <a:rPr lang="en-US" dirty="0" err="1" smtClean="0"/>
              <a:t>clinicals</a:t>
            </a:r>
            <a:r>
              <a:rPr lang="en-US" dirty="0" smtClean="0"/>
              <a:t> w/ medical staff</a:t>
            </a:r>
          </a:p>
          <a:p>
            <a:r>
              <a:rPr lang="en-US" dirty="0" smtClean="0"/>
              <a:t>‘</a:t>
            </a:r>
            <a:r>
              <a:rPr lang="en-US" dirty="0" err="1" smtClean="0"/>
              <a:t>Informationsist</a:t>
            </a:r>
            <a:r>
              <a:rPr lang="en-US" dirty="0" smtClean="0"/>
              <a:t>’ – hybrid role </a:t>
            </a:r>
            <a:r>
              <a:rPr lang="en-US" dirty="0" err="1" smtClean="0"/>
              <a:t>betw</a:t>
            </a:r>
            <a:r>
              <a:rPr lang="en-US" dirty="0" smtClean="0"/>
              <a:t>. </a:t>
            </a:r>
            <a:r>
              <a:rPr lang="en-US" dirty="0"/>
              <a:t>l</a:t>
            </a:r>
            <a:r>
              <a:rPr lang="en-US" dirty="0" smtClean="0"/>
              <a:t>ibrarianship, computer science, and subject scholarship; viewed as the technology expert on the team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53125" y="5730875"/>
            <a:ext cx="1895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3167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Working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Librarian who is involved in teaching research instruction sessions that are:</a:t>
            </a:r>
          </a:p>
          <a:p>
            <a:pPr lvl="1"/>
            <a:r>
              <a:rPr lang="en-US" dirty="0" smtClean="0"/>
              <a:t>written into the program or course curriculum </a:t>
            </a:r>
            <a:r>
              <a:rPr lang="en-US" b="1" u="sng" dirty="0" smtClean="0"/>
              <a:t>OR</a:t>
            </a:r>
          </a:p>
          <a:p>
            <a:pPr lvl="1"/>
            <a:r>
              <a:rPr lang="en-US" dirty="0" smtClean="0"/>
              <a:t>based on an agreement between the librarian and the instructor</a:t>
            </a:r>
          </a:p>
          <a:p>
            <a:r>
              <a:rPr lang="en-US" dirty="0" smtClean="0"/>
              <a:t>Minimum of </a:t>
            </a:r>
            <a:r>
              <a:rPr lang="en-US" u="sng" dirty="0" smtClean="0"/>
              <a:t>two</a:t>
            </a:r>
            <a:r>
              <a:rPr lang="en-US" dirty="0" smtClean="0"/>
              <a:t> sessions with each group of students </a:t>
            </a:r>
          </a:p>
          <a:p>
            <a:r>
              <a:rPr lang="en-US" dirty="0" smtClean="0"/>
              <a:t>Tiered information is knit into each session </a:t>
            </a:r>
          </a:p>
          <a:p>
            <a:r>
              <a:rPr lang="en-US" b="1" u="sng" dirty="0" smtClean="0"/>
              <a:t>Ultimate:</a:t>
            </a:r>
            <a:r>
              <a:rPr lang="en-US" dirty="0" smtClean="0"/>
              <a:t> librarian has access to the final learning objects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36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Problem, Problems, Problems, </a:t>
            </a:r>
            <a:br>
              <a:rPr lang="en-US" b="1" dirty="0" smtClean="0"/>
            </a:br>
            <a:r>
              <a:rPr lang="en-US" b="1" dirty="0" smtClean="0"/>
              <a:t>with One-Time Sessions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Too much information in too short a time span</a:t>
            </a:r>
          </a:p>
          <a:p>
            <a:r>
              <a:rPr lang="en-US" dirty="0" smtClean="0"/>
              <a:t>Students do no retain the information</a:t>
            </a:r>
          </a:p>
          <a:p>
            <a:r>
              <a:rPr lang="en-US" dirty="0" smtClean="0"/>
              <a:t>Little time for hands-on portion which helps with information retention</a:t>
            </a:r>
          </a:p>
          <a:p>
            <a:r>
              <a:rPr lang="en-US" dirty="0" smtClean="0"/>
              <a:t>Student research skills remain at a basic level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19500" y="4962525"/>
            <a:ext cx="1905000" cy="18954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80470" y="6629400"/>
            <a:ext cx="10727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Creativemarbles.com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99900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Problem, Problems, Problems, </a:t>
            </a:r>
            <a:br>
              <a:rPr lang="en-US" b="1" dirty="0"/>
            </a:br>
            <a:r>
              <a:rPr lang="en-US" b="1" dirty="0"/>
              <a:t>with One-Time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Result in poor </a:t>
            </a:r>
            <a:r>
              <a:rPr lang="en-US" sz="2800" dirty="0"/>
              <a:t>quality of research papers &amp; </a:t>
            </a:r>
            <a:r>
              <a:rPr lang="en-US" sz="2800" dirty="0" smtClean="0"/>
              <a:t>projects</a:t>
            </a:r>
          </a:p>
          <a:p>
            <a:r>
              <a:rPr lang="en-US" sz="2800" dirty="0" smtClean="0"/>
              <a:t>Faculty frustrations with students’ level of research concepts &amp; skills</a:t>
            </a:r>
          </a:p>
          <a:p>
            <a:r>
              <a:rPr lang="en-US" sz="2800" dirty="0" smtClean="0"/>
              <a:t>Faculty unsure which resources to direct students towards  for difficult or interdisciplinary subject research </a:t>
            </a:r>
          </a:p>
          <a:p>
            <a:r>
              <a:rPr lang="en-US" sz="2800" dirty="0"/>
              <a:t>Students do not become information literate, lifelong researchers &amp; savvy information </a:t>
            </a:r>
            <a:r>
              <a:rPr lang="en-US" sz="2800" dirty="0" smtClean="0"/>
              <a:t>consumers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399" y="4876799"/>
            <a:ext cx="1143001" cy="16002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45525" y="6566356"/>
            <a:ext cx="9364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Healthyplace.com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169161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200" b="1" dirty="0" smtClean="0"/>
              <a:t>Embedded Courses Overview </a:t>
            </a:r>
            <a:endParaRPr lang="en-US" sz="52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3705683"/>
              </p:ext>
            </p:extLst>
          </p:nvPr>
        </p:nvGraphicFramePr>
        <p:xfrm>
          <a:off x="1175658" y="1417320"/>
          <a:ext cx="7053942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706"/>
                <a:gridCol w="1017036"/>
                <a:gridCol w="998376"/>
                <a:gridCol w="1007706"/>
                <a:gridCol w="1007706"/>
                <a:gridCol w="1007706"/>
                <a:gridCol w="1007706"/>
              </a:tblGrid>
              <a:tr h="175260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or </a:t>
                      </a:r>
                    </a:p>
                    <a:p>
                      <a:r>
                        <a:rPr lang="en-US" dirty="0" smtClean="0"/>
                        <a:t>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sessions w/</a:t>
                      </a:r>
                    </a:p>
                    <a:p>
                      <a:r>
                        <a:rPr lang="en-US" sz="1400" dirty="0" smtClean="0"/>
                        <a:t>Librarian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Tiered</a:t>
                      </a:r>
                      <a:r>
                        <a:rPr lang="en-US" sz="1400" baseline="0" dirty="0" smtClean="0"/>
                        <a:t> Instruction </a:t>
                      </a:r>
                      <a:r>
                        <a:rPr lang="en-US" sz="1400" dirty="0" smtClean="0"/>
                        <a:t>Written </a:t>
                      </a:r>
                    </a:p>
                    <a:p>
                      <a:r>
                        <a:rPr lang="en-US" sz="1400" dirty="0" smtClean="0"/>
                        <a:t>Embedded into  </a:t>
                      </a:r>
                    </a:p>
                    <a:p>
                      <a:r>
                        <a:rPr lang="en-US" sz="1400" dirty="0" smtClean="0"/>
                        <a:t>Curriculum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Librarian</a:t>
                      </a:r>
                      <a:r>
                        <a:rPr lang="en-US" sz="1400" baseline="0" dirty="0" smtClean="0"/>
                        <a:t> &amp; Instructor </a:t>
                      </a:r>
                    </a:p>
                    <a:p>
                      <a:r>
                        <a:rPr lang="en-US" sz="1400" baseline="0" dirty="0" smtClean="0"/>
                        <a:t>Initiated </a:t>
                      </a:r>
                    </a:p>
                    <a:p>
                      <a:r>
                        <a:rPr lang="en-US" sz="1400" baseline="0" dirty="0" smtClean="0"/>
                        <a:t>Agreement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Librarian  Provides  </a:t>
                      </a:r>
                    </a:p>
                    <a:p>
                      <a:r>
                        <a:rPr lang="en-US" sz="1400" dirty="0" smtClean="0"/>
                        <a:t>1-1 Research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Asst. for Students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Librarian Views End</a:t>
                      </a:r>
                      <a:r>
                        <a:rPr lang="en-US" sz="1400" baseline="0" dirty="0" smtClean="0"/>
                        <a:t> Product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End Product 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Ugrad</a:t>
                      </a:r>
                      <a:r>
                        <a:rPr lang="en-US" sz="1400" b="1" u="non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  <a:p>
                      <a:r>
                        <a:rPr lang="en-US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Nursing Course Sequence 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Course #1-1</a:t>
                      </a:r>
                    </a:p>
                    <a:p>
                      <a:pPr algn="l"/>
                      <a:r>
                        <a:rPr lang="en-US" sz="1200" b="0" dirty="0" smtClean="0"/>
                        <a:t>Course #2-1</a:t>
                      </a:r>
                    </a:p>
                    <a:p>
                      <a:pPr algn="l"/>
                      <a:r>
                        <a:rPr lang="en-US" sz="1200" b="0" u="none" dirty="0" smtClean="0"/>
                        <a:t>Course</a:t>
                      </a:r>
                      <a:r>
                        <a:rPr lang="en-US" sz="1200" b="0" u="none" baseline="0" dirty="0" smtClean="0"/>
                        <a:t> #3-</a:t>
                      </a:r>
                      <a:r>
                        <a:rPr lang="en-US" sz="1200" b="0" u="none" dirty="0" smtClean="0"/>
                        <a:t>1</a:t>
                      </a:r>
                      <a:endParaRPr lang="en-US" sz="12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-Debates</a:t>
                      </a:r>
                    </a:p>
                    <a:p>
                      <a:pPr algn="l"/>
                      <a:r>
                        <a:rPr lang="en-US" sz="1600" b="1" dirty="0" smtClean="0"/>
                        <a:t>-Papers</a:t>
                      </a:r>
                    </a:p>
                    <a:p>
                      <a:pPr algn="l"/>
                      <a:r>
                        <a:rPr lang="en-US" sz="1500" b="1" dirty="0" smtClean="0"/>
                        <a:t>-</a:t>
                      </a:r>
                      <a:r>
                        <a:rPr lang="en-US" sz="1500" b="1" dirty="0" err="1" smtClean="0"/>
                        <a:t>Presenta</a:t>
                      </a:r>
                      <a:r>
                        <a:rPr lang="en-US" sz="1500" b="1" dirty="0" smtClean="0"/>
                        <a:t>-</a:t>
                      </a:r>
                    </a:p>
                    <a:p>
                      <a:pPr algn="l"/>
                      <a:r>
                        <a:rPr lang="en-US" sz="1500" b="1" dirty="0" err="1" smtClean="0"/>
                        <a:t>tions</a:t>
                      </a:r>
                      <a:endParaRPr lang="en-US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Master’s</a:t>
                      </a:r>
                      <a:r>
                        <a:rPr lang="en-US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  <a:p>
                      <a:endParaRPr lang="en-US" sz="1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OT Phil. &amp; Research</a:t>
                      </a:r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/>
                        <a:t>Philos.</a:t>
                      </a:r>
                      <a:r>
                        <a:rPr lang="en-US" sz="1200" dirty="0" smtClean="0"/>
                        <a:t> -</a:t>
                      </a:r>
                      <a:r>
                        <a:rPr lang="en-US" sz="1200" b="1" dirty="0" smtClean="0"/>
                        <a:t>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/>
                        <a:t>Research</a:t>
                      </a:r>
                      <a:r>
                        <a:rPr lang="en-US" sz="1200" dirty="0" smtClean="0"/>
                        <a:t> -</a:t>
                      </a:r>
                      <a:r>
                        <a:rPr lang="en-US" sz="1200" b="1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Papers &amp;</a:t>
                      </a:r>
                    </a:p>
                    <a:p>
                      <a:pPr algn="l"/>
                      <a:r>
                        <a:rPr lang="en-US" sz="1600" b="1" dirty="0" smtClean="0"/>
                        <a:t>Posters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Master’s</a:t>
                      </a:r>
                      <a:r>
                        <a:rPr lang="en-US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Clinical Research Admin. Proposal </a:t>
                      </a:r>
                      <a:r>
                        <a:rPr lang="en-US" sz="13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Develop.</a:t>
                      </a:r>
                      <a:endParaRPr 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b="0" u="sng" dirty="0" smtClean="0"/>
                    </a:p>
                    <a:p>
                      <a:pPr algn="l"/>
                      <a:endParaRPr lang="en-US" b="0" u="sng" dirty="0" smtClean="0"/>
                    </a:p>
                    <a:p>
                      <a:pPr algn="l"/>
                      <a:r>
                        <a:rPr lang="en-US" sz="1400" b="1" dirty="0" smtClean="0"/>
                        <a:t>Course -  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Research proposal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9868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Overview of Embedded </a:t>
            </a:r>
            <a:br>
              <a:rPr lang="en-US" b="1" dirty="0" smtClean="0"/>
            </a:br>
            <a:r>
              <a:rPr lang="en-US" b="1" u="sng" dirty="0" smtClean="0"/>
              <a:t>Graduate Courses  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44861832"/>
              </p:ext>
            </p:extLst>
          </p:nvPr>
        </p:nvGraphicFramePr>
        <p:xfrm>
          <a:off x="1417320" y="1600200"/>
          <a:ext cx="658368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or </a:t>
                      </a:r>
                    </a:p>
                    <a:p>
                      <a:r>
                        <a:rPr lang="en-US" dirty="0" smtClean="0"/>
                        <a:t>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Number of Sessions/semester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Length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Location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Clinical Res. </a:t>
                      </a:r>
                      <a:r>
                        <a:rPr lang="en-US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Admin. Proposal Dev.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#1</a:t>
                      </a:r>
                      <a:r>
                        <a:rPr lang="en-US" baseline="0" dirty="0" smtClean="0"/>
                        <a:t> – Library</a:t>
                      </a:r>
                    </a:p>
                    <a:p>
                      <a:r>
                        <a:rPr lang="en-US" baseline="0" dirty="0" smtClean="0"/>
                        <a:t>#2 – Library</a:t>
                      </a:r>
                    </a:p>
                    <a:p>
                      <a:r>
                        <a:rPr lang="en-US" baseline="0" dirty="0" smtClean="0"/>
                        <a:t>#3 - Library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Occupational </a:t>
                      </a:r>
                    </a:p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Therapy Phil.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Session 1 – </a:t>
                      </a:r>
                      <a:r>
                        <a:rPr lang="en-US" sz="1400" baseline="0" dirty="0" smtClean="0"/>
                        <a:t> 1 h</a:t>
                      </a:r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600" dirty="0" smtClean="0"/>
                        <a:t>Session 2 – 3 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#1 – Library</a:t>
                      </a:r>
                    </a:p>
                    <a:p>
                      <a:r>
                        <a:rPr lang="en-US" dirty="0" smtClean="0"/>
                        <a:t>#2 – Library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Occupational </a:t>
                      </a:r>
                    </a:p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Therapy Research</a:t>
                      </a:r>
                    </a:p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Methods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Session 1 – 3 h</a:t>
                      </a:r>
                    </a:p>
                    <a:p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Session 2 – 3 h</a:t>
                      </a:r>
                    </a:p>
                    <a:p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Session 3 - 2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#1 – Library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#2 – Library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#3 - Classroom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5404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Words>1650</Words>
  <Application>Microsoft Office PowerPoint</Application>
  <PresentationFormat>On-screen Show (4:3)</PresentationFormat>
  <Paragraphs>336</Paragraphs>
  <Slides>26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Embedded Librarianship  in Academic Health Sciences Programs:  Cases from the Frontline </vt:lpstr>
      <vt:lpstr>The Many Faces of the  Embedded Librarian</vt:lpstr>
      <vt:lpstr>So, What Can Being an  Embedded Librarian Mean? </vt:lpstr>
      <vt:lpstr>So, What Can Being an Embedded Librarian Mean? </vt:lpstr>
      <vt:lpstr>Working Definition</vt:lpstr>
      <vt:lpstr>Problem, Problems, Problems,  with One-Time Sessions</vt:lpstr>
      <vt:lpstr>Problem, Problems, Problems,  with One-Time Sessions</vt:lpstr>
      <vt:lpstr>Embedded Courses Overview </vt:lpstr>
      <vt:lpstr>Overview of Embedded  Graduate Courses  </vt:lpstr>
      <vt:lpstr>Overview of Embedded Undergraduate Courses</vt:lpstr>
      <vt:lpstr>Curriculum of Embedded Courses- Clinical Research Administration Proposal Development </vt:lpstr>
      <vt:lpstr>Curriculum of Embedded Courses- Philosophy of Occupational Therapy </vt:lpstr>
      <vt:lpstr>Curriculum of Embedded Courses- Occupational Therapy Research Methods</vt:lpstr>
      <vt:lpstr>Sample of OT Poster Session </vt:lpstr>
      <vt:lpstr>Curriculum of Embedded Courses- Undergrad Nursing Core Course Sequence </vt:lpstr>
      <vt:lpstr>Embedded Research Instruction Sequence for Information Literacy</vt:lpstr>
      <vt:lpstr>Benefits for the Student</vt:lpstr>
      <vt:lpstr>Benefits for the Student</vt:lpstr>
      <vt:lpstr>Benefits for the Student</vt:lpstr>
      <vt:lpstr>Student Comments </vt:lpstr>
      <vt:lpstr>Benefits for the Instructor</vt:lpstr>
      <vt:lpstr>Benefits for the Instructor</vt:lpstr>
      <vt:lpstr>Faculty Comment</vt:lpstr>
      <vt:lpstr>Benefits for the Library</vt:lpstr>
      <vt:lpstr>Caveats</vt:lpstr>
      <vt:lpstr>References</vt:lpstr>
    </vt:vector>
  </TitlesOfParts>
  <Company>Eastern Michigan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EBucciare</dc:creator>
  <cp:lastModifiedBy>reidv</cp:lastModifiedBy>
  <cp:revision>97</cp:revision>
  <cp:lastPrinted>2014-03-19T17:45:04Z</cp:lastPrinted>
  <dcterms:created xsi:type="dcterms:W3CDTF">2014-03-17T13:15:24Z</dcterms:created>
  <dcterms:modified xsi:type="dcterms:W3CDTF">2014-03-28T14:20:07Z</dcterms:modified>
</cp:coreProperties>
</file>