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38" r:id="rId2"/>
    <p:sldId id="584" r:id="rId3"/>
    <p:sldId id="592" r:id="rId4"/>
    <p:sldId id="582" r:id="rId5"/>
    <p:sldId id="583" r:id="rId6"/>
    <p:sldId id="598" r:id="rId7"/>
    <p:sldId id="580" r:id="rId8"/>
    <p:sldId id="581" r:id="rId9"/>
    <p:sldId id="599" r:id="rId10"/>
    <p:sldId id="578" r:id="rId11"/>
    <p:sldId id="600" r:id="rId12"/>
    <p:sldId id="601" r:id="rId13"/>
    <p:sldId id="586" r:id="rId14"/>
    <p:sldId id="585" r:id="rId15"/>
    <p:sldId id="602" r:id="rId16"/>
    <p:sldId id="588" r:id="rId17"/>
    <p:sldId id="593" r:id="rId18"/>
    <p:sldId id="603" r:id="rId19"/>
    <p:sldId id="587" r:id="rId20"/>
    <p:sldId id="605" r:id="rId21"/>
    <p:sldId id="594" r:id="rId22"/>
    <p:sldId id="590" r:id="rId23"/>
    <p:sldId id="604" r:id="rId24"/>
    <p:sldId id="591" r:id="rId25"/>
    <p:sldId id="597" r:id="rId26"/>
    <p:sldId id="606" r:id="rId27"/>
    <p:sldId id="596" r:id="rId28"/>
    <p:sldId id="621" r:id="rId29"/>
    <p:sldId id="627" r:id="rId30"/>
    <p:sldId id="626" r:id="rId31"/>
    <p:sldId id="623" r:id="rId32"/>
    <p:sldId id="607" r:id="rId33"/>
    <p:sldId id="624" r:id="rId34"/>
    <p:sldId id="625" r:id="rId35"/>
    <p:sldId id="620" r:id="rId36"/>
    <p:sldId id="595" r:id="rId37"/>
    <p:sldId id="613" r:id="rId38"/>
    <p:sldId id="612" r:id="rId39"/>
    <p:sldId id="614" r:id="rId40"/>
    <p:sldId id="615" r:id="rId41"/>
    <p:sldId id="616" r:id="rId42"/>
    <p:sldId id="618" r:id="rId43"/>
    <p:sldId id="619" r:id="rId44"/>
    <p:sldId id="611" r:id="rId45"/>
    <p:sldId id="461" r:id="rId46"/>
  </p:sldIdLst>
  <p:sldSz cx="9144000" cy="6858000" type="screen4x3"/>
  <p:notesSz cx="7102475" cy="102298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1800"/>
    <a:srgbClr val="860000"/>
    <a:srgbClr val="993300"/>
    <a:srgbClr val="FBFBFB"/>
    <a:srgbClr val="F7F7F7"/>
    <a:srgbClr val="F2F2F2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5288" autoAdjust="0"/>
  </p:normalViewPr>
  <p:slideViewPr>
    <p:cSldViewPr>
      <p:cViewPr varScale="1">
        <p:scale>
          <a:sx n="138" d="100"/>
          <a:sy n="138" d="100"/>
        </p:scale>
        <p:origin x="-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66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E9BC80-D659-4374-9CB4-6D8B44B50FB8}" type="datetimeFigureOut">
              <a:rPr lang="de-DE"/>
              <a:pPr>
                <a:defRPr/>
              </a:pPr>
              <a:t>12/12/12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46033D-6C7E-46B8-BC19-9F8A29148A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0011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474EB96-DD4F-4D4C-AA56-86A9CE65E0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48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8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1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72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0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5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8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5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5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4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5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6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2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6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6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6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8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8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8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8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2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5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9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41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1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26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41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99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0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6566E68-1674-41F7-86D8-F525F1C40D4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99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2204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4028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DD7C-451C-41F0-966B-0CF58737B8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2230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F4C9-2D09-48C8-A114-A1BB3ABEEF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2171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0016-80AE-48E3-BBF2-0EDC0E71A0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5859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BF3D-7922-49C5-A244-ED2D361DC1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32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E87E-4DD0-4188-9963-7C9F8A94EC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23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179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9621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3799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018241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95E34F-250E-4ECB-94E8-AE9F1151DB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.gi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1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hyperlink" Target="http://www.mendeley.com/" TargetMode="External"/><Relationship Id="rId5" Type="http://schemas.openxmlformats.org/officeDocument/2006/relationships/hyperlink" Target="http://www.mendeley.com/videos-tutorials/" TargetMode="External"/><Relationship Id="rId6" Type="http://schemas.openxmlformats.org/officeDocument/2006/relationships/hyperlink" Target="http://www.mendeley.com/citationstyles/" TargetMode="External"/><Relationship Id="rId7" Type="http://schemas.openxmlformats.org/officeDocument/2006/relationships/hyperlink" Target="http://guides.lib.umich.edu/content.php?pid=119878" TargetMode="External"/><Relationship Id="rId8" Type="http://schemas.openxmlformats.org/officeDocument/2006/relationships/hyperlink" Target="http://lgdata.s3-website-us-east-1.amazonaws.com/docs/64/556904/Mendeley_Basics_handout_Sept2012.pdf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1614" b="13544"/>
          <a:stretch>
            <a:fillRect/>
          </a:stretch>
        </p:blipFill>
        <p:spPr bwMode="auto">
          <a:xfrm>
            <a:off x="381222" y="404664"/>
            <a:ext cx="67262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4891" y="1744967"/>
            <a:ext cx="67262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Nadia J. Lalla, M.L.I.S.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Coordinator, Collections &amp; Information Services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Taubman Health Sciences Library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The University of Michigan (Ann Arbor)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nadiamar@umich.edu</a:t>
            </a:r>
          </a:p>
          <a:p>
            <a:pPr eaLnBrk="1" hangingPunct="1"/>
            <a:endParaRPr lang="en-US" sz="24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eaLnBrk="1" hangingPunct="1"/>
            <a:endParaRPr lang="en-US" sz="2400" dirty="0" smtClean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MDMLG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Winter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Meeting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13 December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2012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Detroit, </a:t>
            </a:r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Michigan</a:t>
            </a:r>
            <a:endParaRPr lang="en-US" sz="24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6" name="Picture 12" descr="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0"/>
          <a:stretch>
            <a:fillRect/>
          </a:stretch>
        </p:blipFill>
        <p:spPr bwMode="auto">
          <a:xfrm>
            <a:off x="4500563" y="3429000"/>
            <a:ext cx="464343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142743"/>
            <a:ext cx="1527004" cy="5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Desktop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Version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9397"/>
            <a:ext cx="7907158" cy="4525963"/>
          </a:xfrm>
        </p:spPr>
      </p:pic>
    </p:spTree>
    <p:extLst>
      <p:ext uri="{BB962C8B-B14F-4D97-AF65-F5344CB8AC3E}">
        <p14:creationId xmlns:p14="http://schemas.microsoft.com/office/powerpoint/2010/main" val="42350680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Web Version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5" y="1600200"/>
            <a:ext cx="7459570" cy="4525963"/>
          </a:xfrm>
        </p:spPr>
      </p:pic>
    </p:spTree>
    <p:extLst>
      <p:ext uri="{BB962C8B-B14F-4D97-AF65-F5344CB8AC3E}">
        <p14:creationId xmlns:p14="http://schemas.microsoft.com/office/powerpoint/2010/main" val="9594379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543" y="2780928"/>
            <a:ext cx="551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Building The Library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749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815804" cy="4490575"/>
          </a:xfrm>
        </p:spPr>
      </p:pic>
    </p:spTree>
    <p:extLst>
      <p:ext uri="{BB962C8B-B14F-4D97-AF65-F5344CB8AC3E}">
        <p14:creationId xmlns:p14="http://schemas.microsoft.com/office/powerpoint/2010/main" val="6082582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0" y="1629756"/>
            <a:ext cx="7778093" cy="43673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814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Ye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Olde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Drag and Drop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hteckige Legende 3"/>
          <p:cNvSpPr>
            <a:spLocks noChangeArrowheads="1"/>
          </p:cNvSpPr>
          <p:nvPr/>
        </p:nvSpPr>
        <p:spPr bwMode="auto">
          <a:xfrm>
            <a:off x="2673853" y="4725144"/>
            <a:ext cx="3857625" cy="571500"/>
          </a:xfrm>
          <a:prstGeom prst="wedgeRectCallout">
            <a:avLst>
              <a:gd name="adj1" fmla="val 52676"/>
              <a:gd name="adj2" fmla="val -108611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500" dirty="0">
                <a:solidFill>
                  <a:schemeClr val="bg1"/>
                </a:solidFill>
                <a:latin typeface="Georgia" pitchFamily="18" charset="0"/>
              </a:rPr>
              <a:t>Missing info is added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09810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205" y="2780928"/>
            <a:ext cx="6304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Building The Library: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Mendeley Web Importer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84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7" y="437261"/>
            <a:ext cx="8352928" cy="4884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051459"/>
            <a:ext cx="5962192" cy="1605901"/>
          </a:xfrm>
          <a:prstGeom prst="rect">
            <a:avLst/>
          </a:prstGeom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</p:pic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4932040" y="3573016"/>
            <a:ext cx="2736304" cy="571500"/>
          </a:xfrm>
          <a:prstGeom prst="wedgeRectCallout">
            <a:avLst>
              <a:gd name="adj1" fmla="val 75101"/>
              <a:gd name="adj2" fmla="val 231080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500" dirty="0" smtClean="0">
                <a:solidFill>
                  <a:schemeClr val="bg1"/>
                </a:solidFill>
                <a:latin typeface="Georgia" pitchFamily="18" charset="0"/>
              </a:rPr>
              <a:t>Mendeley Web Importer as an extension in Chrome</a:t>
            </a:r>
            <a:endParaRPr lang="en-US" sz="15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ounded Rectangle 22"/>
          <p:cNvSpPr>
            <a:spLocks noChangeArrowheads="1"/>
          </p:cNvSpPr>
          <p:nvPr/>
        </p:nvSpPr>
        <p:spPr bwMode="auto">
          <a:xfrm>
            <a:off x="3779912" y="1484784"/>
            <a:ext cx="2808288" cy="1143000"/>
          </a:xfrm>
          <a:prstGeom prst="wedgeRectCallout">
            <a:avLst>
              <a:gd name="adj1" fmla="val -88716"/>
              <a:gd name="adj2" fmla="val -41720"/>
            </a:avLst>
          </a:prstGeom>
          <a:solidFill>
            <a:srgbClr val="59595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/>
          <a:p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To install the Web Importer, drag &amp; drop the </a:t>
            </a:r>
            <a:r>
              <a:rPr lang="en-US" sz="1600" dirty="0" err="1">
                <a:solidFill>
                  <a:schemeClr val="bg1"/>
                </a:solidFill>
                <a:latin typeface="Georgia" pitchFamily="18" charset="0"/>
              </a:rPr>
              <a:t>bookmarklet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to the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Favorites/Bookmarks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in web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browser</a:t>
            </a:r>
          </a:p>
        </p:txBody>
      </p:sp>
      <p:sp>
        <p:nvSpPr>
          <p:cNvPr id="8" name="Rechteck 10"/>
          <p:cNvSpPr/>
          <p:nvPr/>
        </p:nvSpPr>
        <p:spPr>
          <a:xfrm>
            <a:off x="3143045" y="1029094"/>
            <a:ext cx="2952329" cy="359234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  <a:latin typeface="Georgia" pitchFamily="18" charset="0"/>
              </a:rPr>
              <a:t>www.mendeley.com/import</a:t>
            </a:r>
          </a:p>
        </p:txBody>
      </p:sp>
    </p:spTree>
    <p:extLst>
      <p:ext uri="{BB962C8B-B14F-4D97-AF65-F5344CB8AC3E}">
        <p14:creationId xmlns:p14="http://schemas.microsoft.com/office/powerpoint/2010/main" val="17129026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92696"/>
            <a:ext cx="5419725" cy="88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772816"/>
            <a:ext cx="4468813" cy="94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ige Legende 3"/>
          <p:cNvSpPr/>
          <p:nvPr/>
        </p:nvSpPr>
        <p:spPr>
          <a:xfrm>
            <a:off x="774205" y="1916832"/>
            <a:ext cx="2428875" cy="1214438"/>
          </a:xfrm>
          <a:prstGeom prst="wedgeRectCallout">
            <a:avLst>
              <a:gd name="adj1" fmla="val -51443"/>
              <a:gd name="adj2" fmla="val -101458"/>
            </a:avLst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On the web page with the reference(s) you want to capture: click on the </a:t>
            </a:r>
            <a:r>
              <a:rPr lang="en-US" sz="1600" dirty="0" err="1">
                <a:solidFill>
                  <a:schemeClr val="bg1"/>
                </a:solidFill>
                <a:latin typeface="Georgia" pitchFamily="18" charset="0"/>
              </a:rPr>
              <a:t>bookmarklet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…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hteckige Legende 4"/>
          <p:cNvSpPr/>
          <p:nvPr/>
        </p:nvSpPr>
        <p:spPr>
          <a:xfrm>
            <a:off x="5811015" y="2452613"/>
            <a:ext cx="3357563" cy="1357313"/>
          </a:xfrm>
          <a:prstGeom prst="wedgeRectCallout">
            <a:avLst>
              <a:gd name="adj1" fmla="val -78117"/>
              <a:gd name="adj2" fmla="val 117751"/>
            </a:avLst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…then click on “Import” to import the reference/paper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to the Mendeley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library. If possible/available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the associated PDF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will also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be imported.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14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3506" y="2780928"/>
            <a:ext cx="55563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Building The Library: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The Mega Catalogue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67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619"/>
            <a:ext cx="7789694" cy="4706741"/>
          </a:xfrm>
          <a:prstGeom prst="rect">
            <a:avLst/>
          </a:prstGeom>
        </p:spPr>
      </p:pic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4860032" y="476672"/>
            <a:ext cx="2657881" cy="571500"/>
          </a:xfrm>
          <a:prstGeom prst="wedgeRectCallout">
            <a:avLst>
              <a:gd name="adj1" fmla="val -132442"/>
              <a:gd name="adj2" fmla="val 201544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500" dirty="0" smtClean="0">
                <a:solidFill>
                  <a:schemeClr val="bg1"/>
                </a:solidFill>
                <a:latin typeface="Georgia" pitchFamily="18" charset="0"/>
              </a:rPr>
              <a:t>Where the really good stuff is</a:t>
            </a:r>
            <a:endParaRPr lang="en-US" sz="15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2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 Personal Library of References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 Import &amp; Organize PDFs, URLs, Citations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 Read and Annotate PDFs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Insert Citations into Manuscripts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Share Papers and Annotations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Accessible on the Desktop, Web, iPad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5" name="Textfeld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22973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Mendeley 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8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6842" y="2780928"/>
            <a:ext cx="6269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Reading and Annotating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15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337771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81128"/>
            <a:ext cx="5034300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5346" y="472777"/>
            <a:ext cx="4035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Built-In Viewer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532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Annotations In Situ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37655" cy="4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8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8018" y="2780928"/>
            <a:ext cx="5447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Manuscript Citations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34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8" descr="MSWord_citation_slide2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" y="282575"/>
            <a:ext cx="8424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esktop_citation_slide2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60735"/>
            <a:ext cx="49895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ige Legende 4"/>
          <p:cNvSpPr>
            <a:spLocks noChangeArrowheads="1"/>
          </p:cNvSpPr>
          <p:nvPr/>
        </p:nvSpPr>
        <p:spPr bwMode="auto">
          <a:xfrm>
            <a:off x="827584" y="1700808"/>
            <a:ext cx="3357563" cy="285750"/>
          </a:xfrm>
          <a:prstGeom prst="wedgeRectCallout">
            <a:avLst>
              <a:gd name="adj1" fmla="val -49528"/>
              <a:gd name="adj2" fmla="val -193333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Click on “Insert Citation” in Word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hteckige Legende 3"/>
          <p:cNvSpPr>
            <a:spLocks noChangeArrowheads="1"/>
          </p:cNvSpPr>
          <p:nvPr/>
        </p:nvSpPr>
        <p:spPr bwMode="auto">
          <a:xfrm>
            <a:off x="4572000" y="4602123"/>
            <a:ext cx="3643313" cy="574675"/>
          </a:xfrm>
          <a:prstGeom prst="wedgeRectCallout">
            <a:avLst>
              <a:gd name="adj1" fmla="val 1852"/>
              <a:gd name="adj2" fmla="val 93370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	Highlight the paper(s) you want to cite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44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12" descr="MSWord_citation_slide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724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ige Legende 4"/>
          <p:cNvSpPr>
            <a:spLocks noChangeArrowheads="1"/>
          </p:cNvSpPr>
          <p:nvPr/>
        </p:nvSpPr>
        <p:spPr bwMode="auto">
          <a:xfrm>
            <a:off x="4487594" y="908720"/>
            <a:ext cx="4214813" cy="357187"/>
          </a:xfrm>
          <a:prstGeom prst="wedgeRectCallout">
            <a:avLst>
              <a:gd name="adj1" fmla="val -62769"/>
              <a:gd name="adj2" fmla="val 171778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Citation will show up based on selected style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Rechteckige Legende 4"/>
          <p:cNvSpPr>
            <a:spLocks noChangeArrowheads="1"/>
          </p:cNvSpPr>
          <p:nvPr/>
        </p:nvSpPr>
        <p:spPr bwMode="auto">
          <a:xfrm>
            <a:off x="4924673" y="1985988"/>
            <a:ext cx="3463752" cy="357188"/>
          </a:xfrm>
          <a:prstGeom prst="wedgeRectCallout">
            <a:avLst>
              <a:gd name="adj1" fmla="val -56593"/>
              <a:gd name="adj2" fmla="val 79826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Generate a bibliography in one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click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feld 36"/>
          <p:cNvSpPr txBox="1">
            <a:spLocks noChangeArrowheads="1"/>
          </p:cNvSpPr>
          <p:nvPr/>
        </p:nvSpPr>
        <p:spPr bwMode="auto">
          <a:xfrm>
            <a:off x="3203849" y="5484855"/>
            <a:ext cx="5038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Cite into Google documents</a:t>
            </a:r>
          </a:p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or other editors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using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copy &amp; paste </a:t>
            </a:r>
          </a:p>
        </p:txBody>
      </p:sp>
    </p:spTree>
    <p:extLst>
      <p:ext uri="{BB962C8B-B14F-4D97-AF65-F5344CB8AC3E}">
        <p14:creationId xmlns:p14="http://schemas.microsoft.com/office/powerpoint/2010/main" val="2485985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354" y="2780928"/>
            <a:ext cx="3592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Collaboration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315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Join Groups and share citation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Public Groups can share citations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Private Groups can share citations and annotations and full-text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Profile = more than the basics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Crowd-sourced mega catalogue</a:t>
            </a:r>
          </a:p>
        </p:txBody>
      </p:sp>
    </p:spTree>
    <p:extLst>
      <p:ext uri="{BB962C8B-B14F-4D97-AF65-F5344CB8AC3E}">
        <p14:creationId xmlns:p14="http://schemas.microsoft.com/office/powerpoint/2010/main" val="1551199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 descr="Mendeley Grou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696744" cy="49937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16305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4" name="Picture 3" descr="Group Pap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463302" cy="5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8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8345" y="2780928"/>
            <a:ext cx="498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What Is Mendeley?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4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1368" y="2780928"/>
            <a:ext cx="220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5919355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Georgia"/>
                <a:cs typeface="Georgia"/>
              </a:rPr>
              <a:t>Mendeley</a:t>
            </a:r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 Blog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6" name="Content Placeholder 9" descr="Mendeley Blog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b="493"/>
          <a:stretch>
            <a:fillRect/>
          </a:stretch>
        </p:blipFill>
        <p:spPr>
          <a:xfrm>
            <a:off x="755576" y="1556792"/>
            <a:ext cx="7776864" cy="4276976"/>
          </a:xfrm>
        </p:spPr>
      </p:pic>
    </p:spTree>
    <p:extLst>
      <p:ext uri="{BB962C8B-B14F-4D97-AF65-F5344CB8AC3E}">
        <p14:creationId xmlns:p14="http://schemas.microsoft.com/office/powerpoint/2010/main" val="2926045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 descr="Facebook Mendele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14678" cy="43924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BFBFB"/>
                </a:solidFill>
                <a:latin typeface="Georgia"/>
                <a:cs typeface="Georgia"/>
              </a:rPr>
              <a:t>Mendeley</a:t>
            </a:r>
            <a:r>
              <a:rPr lang="en-US" dirty="0" smtClean="0">
                <a:solidFill>
                  <a:srgbClr val="FBFBFB"/>
                </a:solidFill>
                <a:latin typeface="Georgia"/>
                <a:cs typeface="Georgia"/>
              </a:rPr>
              <a:t> on Facebook</a:t>
            </a:r>
            <a:endParaRPr lang="en-US" dirty="0">
              <a:solidFill>
                <a:srgbClr val="FBFBFB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00063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BFBFB"/>
                </a:solidFill>
                <a:latin typeface="Georgia"/>
                <a:cs typeface="Georgia"/>
              </a:rPr>
              <a:t>Mendeley</a:t>
            </a:r>
            <a:r>
              <a:rPr lang="en-US" dirty="0" smtClean="0">
                <a:solidFill>
                  <a:srgbClr val="FBFBFB"/>
                </a:solidFill>
                <a:latin typeface="Georgia"/>
                <a:cs typeface="Georgia"/>
              </a:rPr>
              <a:t> on Twitter</a:t>
            </a:r>
            <a:endParaRPr lang="en-US" dirty="0">
              <a:solidFill>
                <a:srgbClr val="FBFBFB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Twitter Mendel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24736" cy="40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79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BFBFB"/>
                </a:solidFill>
                <a:latin typeface="Georgia"/>
                <a:cs typeface="Georgia"/>
              </a:rPr>
              <a:t>Mendeley</a:t>
            </a:r>
            <a:r>
              <a:rPr lang="en-US" dirty="0">
                <a:solidFill>
                  <a:srgbClr val="FBFBFB"/>
                </a:solidFill>
                <a:latin typeface="Georgia"/>
                <a:cs typeface="Georgia"/>
              </a:rPr>
              <a:t> </a:t>
            </a:r>
            <a:r>
              <a:rPr lang="en-US" dirty="0" smtClean="0">
                <a:solidFill>
                  <a:srgbClr val="FBFBFB"/>
                </a:solidFill>
                <a:latin typeface="Georgia"/>
                <a:cs typeface="Georgia"/>
              </a:rPr>
              <a:t>Channel on YouTube</a:t>
            </a:r>
            <a:endParaRPr lang="en-US" dirty="0">
              <a:solidFill>
                <a:srgbClr val="FBFBFB"/>
              </a:solidFill>
              <a:latin typeface="Georgia"/>
              <a:cs typeface="Georgia"/>
            </a:endParaRPr>
          </a:p>
        </p:txBody>
      </p:sp>
      <p:pic>
        <p:nvPicPr>
          <p:cNvPr id="3" name="Picture 2" descr="Mendeley YouTu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5868144" cy="43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95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2673" y="2780928"/>
            <a:ext cx="5178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Mendeley on the Go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172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8" y="404664"/>
            <a:ext cx="884996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5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3608" y="2851684"/>
            <a:ext cx="3557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My Mendeley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011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Words of Wisdom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Sync the web and desktop library every time.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Use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Mendeley’s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organizational features to keep PDFs in one spot.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Drag and drop feature is a timesaver.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Learning curve is very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gentle.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131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Words of Wisdom – Part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Deux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Limited publication types.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Annotations do NOT appear on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iPad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app BUT this is promised in the next version!!!!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Sync the web and desktop library every time.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Does not neatly import from some other citation management software.</a:t>
            </a:r>
          </a:p>
        </p:txBody>
      </p:sp>
    </p:spTree>
    <p:extLst>
      <p:ext uri="{BB962C8B-B14F-4D97-AF65-F5344CB8AC3E}">
        <p14:creationId xmlns:p14="http://schemas.microsoft.com/office/powerpoint/2010/main" val="2048840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5" descr="Z:\Documents\(2) Mendeley\Teaching material\Presentation\Screenshots\pics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" y="1181001"/>
            <a:ext cx="38401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98649" y="3717032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...and a research network to manage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papers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online, discover research trends and statistics, and to connect to like-minded researchers.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6" descr="Z:\Documents\(2) Mendeley\Teaching material\Presentation\Screenshots\pics\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11" y="2817822"/>
            <a:ext cx="3541712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235450" y="1172229"/>
            <a:ext cx="47544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…  free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software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Win, Mac &amp; Linux) to manage, share,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read, annotate,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and cite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research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papers...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349" y="454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Mendeley Is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…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58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Georgia" pitchFamily="18" charset="0"/>
              </a:rPr>
              <a:t>Parting Words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Perfect for academic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librarians.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For clinical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physicans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it’s not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as robust as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Papers.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If you really like it, consider upgrading </a:t>
            </a:r>
            <a:r>
              <a:rPr lang="en-US" smtClean="0">
                <a:solidFill>
                  <a:schemeClr val="bg1"/>
                </a:solidFill>
                <a:latin typeface="Georgia" pitchFamily="18" charset="0"/>
              </a:rPr>
              <a:t>to </a:t>
            </a:r>
            <a:r>
              <a:rPr lang="en-US" smtClean="0">
                <a:solidFill>
                  <a:schemeClr val="bg1"/>
                </a:solidFill>
                <a:latin typeface="Georgia" pitchFamily="18" charset="0"/>
              </a:rPr>
              <a:t>the Premium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level.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Sync the web and desktop library every time.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911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1339" y="2082243"/>
            <a:ext cx="4701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More Information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335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332656"/>
            <a:ext cx="8363272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Mendeley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http://www.mendeley.com</a:t>
            </a: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Tutorials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Georgia" pitchFamily="18" charset="0"/>
                <a:hlinkClick r:id="rId5"/>
              </a:rPr>
              <a:t>http://www.mendeley.com/videos-tutorials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hlinkClick r:id="rId5"/>
              </a:rPr>
              <a:t>/</a:t>
            </a: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Citation Styles Available in Mendeley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Georgia" pitchFamily="18" charset="0"/>
                <a:hlinkClick r:id="rId6"/>
              </a:rPr>
              <a:t>http://www.mendeley.com/citationstyles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hlinkClick r:id="rId6"/>
              </a:rPr>
              <a:t>/</a:t>
            </a: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Mendeley Basics Research Guide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Georgia" pitchFamily="18" charset="0"/>
                <a:hlinkClick r:id="rId7"/>
              </a:rPr>
              <a:t>http://guides.lib.umich.edu/content.php?pid=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hlinkClick r:id="rId7"/>
              </a:rPr>
              <a:t>119878</a:t>
            </a: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Georgia" pitchFamily="18" charset="0"/>
              </a:rPr>
              <a:t>Mendeley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Basics (from </a:t>
            </a:r>
            <a:r>
              <a:rPr lang="en-US" sz="2000" dirty="0" err="1" smtClean="0">
                <a:solidFill>
                  <a:schemeClr val="bg1"/>
                </a:solidFill>
                <a:latin typeface="Georgia" pitchFamily="18" charset="0"/>
              </a:rPr>
              <a:t>Taubman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Health Sciences Library)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Georgia" pitchFamily="18" charset="0"/>
                <a:hlinkClick r:id="rId8"/>
              </a:rPr>
              <a:t>http://lgdata.s3-website-us-east-1.amazonaws.com/docs/64/556904/Mendeley_Basics_handout_Sept2012.pdf</a:t>
            </a: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7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656" y="2115495"/>
            <a:ext cx="479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Acknowledgement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65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5778" y="1700808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Slide design adapted from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Mendeley’s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Teaching Presentation slide deck* [no longer available online].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*Slides 4,5,16,17,24, and 25 taken entirely from above mentioned slide deck with minimal changes.</a:t>
            </a:r>
          </a:p>
        </p:txBody>
      </p:sp>
    </p:spTree>
    <p:extLst>
      <p:ext uri="{BB962C8B-B14F-4D97-AF65-F5344CB8AC3E}">
        <p14:creationId xmlns:p14="http://schemas.microsoft.com/office/powerpoint/2010/main" val="3309129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36838"/>
            <a:ext cx="87979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98" y="277280"/>
            <a:ext cx="1285875" cy="111125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C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763" y="1172294"/>
            <a:ext cx="67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54" y="269342"/>
            <a:ext cx="1924050" cy="5635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4298" y="1567264"/>
            <a:ext cx="1624013" cy="5048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63" y="2209600"/>
            <a:ext cx="1790700" cy="47148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Victor Henning\Documents\Uni und Job\Weimar\Administratives\BUW Logos\dreizeilig\Pantone29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98" y="2776761"/>
            <a:ext cx="1017587" cy="6143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2" y="3701962"/>
            <a:ext cx="3071813" cy="2714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2" y="2803749"/>
            <a:ext cx="635000" cy="587375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83" y="265371"/>
            <a:ext cx="1450975" cy="6905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>
            <a:fillRect/>
          </a:stretch>
        </p:blipFill>
        <p:spPr bwMode="auto">
          <a:xfrm>
            <a:off x="3900760" y="3484426"/>
            <a:ext cx="17986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2" y="2875946"/>
            <a:ext cx="966788" cy="70485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62" y="1072929"/>
            <a:ext cx="1428750" cy="4572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50" y="1906018"/>
            <a:ext cx="857250" cy="881062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62" y="1727088"/>
            <a:ext cx="1428750" cy="5207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00" y="2346549"/>
            <a:ext cx="1165225" cy="430212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6927904" y="2960051"/>
            <a:ext cx="1908175" cy="538162"/>
            <a:chOff x="4357686" y="1571612"/>
            <a:chExt cx="1908906" cy="523518"/>
          </a:xfrm>
        </p:grpSpPr>
        <p:pic>
          <p:nvPicPr>
            <p:cNvPr id="21" name="Group 5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237" y="1535822"/>
              <a:ext cx="2030746" cy="63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 bwMode="auto">
            <a:xfrm>
              <a:off x="4357686" y="1571612"/>
              <a:ext cx="1905730" cy="523518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GB">
                <a:solidFill>
                  <a:schemeClr val="bg1"/>
                </a:solidFill>
                <a:ea typeface="MS Gothic" charset="-128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5410" y="610652"/>
            <a:ext cx="3361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eveloped by 30+ researchers, graduates, and software developers from …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01788" y="3927084"/>
            <a:ext cx="2991172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Myriad Pro" pitchFamily="34" charset="0"/>
              <a:buNone/>
            </a:pPr>
            <a:r>
              <a:rPr lang="de-DE" sz="2800" dirty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...backed by co-founders and former executives </a:t>
            </a:r>
            <a:r>
              <a:rPr lang="de-DE" sz="2800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of ...</a:t>
            </a:r>
            <a:endParaRPr lang="de-DE" sz="2800" dirty="0">
              <a:solidFill>
                <a:srgbClr val="993300"/>
              </a:solidFill>
              <a:latin typeface="Georgia" pitchFamily="18" charset="0"/>
              <a:ea typeface="MS PGothic" pitchFamily="34" charset="-128"/>
            </a:endParaRPr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392960" y="4580088"/>
            <a:ext cx="1579562" cy="1989137"/>
            <a:chOff x="6992938" y="4383088"/>
            <a:chExt cx="1579562" cy="2332037"/>
          </a:xfrm>
        </p:grpSpPr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1038" y="4383088"/>
              <a:ext cx="1541462" cy="68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6992938" y="5885046"/>
              <a:ext cx="1538287" cy="83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8" name="Picture 27" descr="warner.png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8225" y="5202000"/>
              <a:ext cx="763588" cy="76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29" name="Picture 19" descr="eurostarslogo_20346.gif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70" y="5286374"/>
            <a:ext cx="854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euro_flag_2156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66" y="5337189"/>
            <a:ext cx="854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TSB_Logo_Grey_2052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22" y="5971052"/>
            <a:ext cx="18478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149602" y="4519517"/>
            <a:ext cx="388028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Myriad Pro" pitchFamily="34" charset="0"/>
              <a:buNone/>
            </a:pPr>
            <a:r>
              <a:rPr lang="de-DE" sz="2800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... and supported by ...</a:t>
            </a:r>
            <a:endParaRPr lang="de-DE" sz="2800" dirty="0">
              <a:solidFill>
                <a:srgbClr val="993300"/>
              </a:solidFill>
              <a:latin typeface="Georg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315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360" y="2780928"/>
            <a:ext cx="3996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Getting Started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45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9168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Steps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dirty="0" err="1" smtClean="0">
                <a:solidFill>
                  <a:srgbClr val="FFFFFF"/>
                </a:solidFill>
                <a:latin typeface="Georgia"/>
                <a:cs typeface="Georgia"/>
              </a:rPr>
              <a:t>www.mendeley.com</a:t>
            </a:r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950"/>
          <a:stretch>
            <a:fillRect/>
          </a:stretch>
        </p:blipFill>
        <p:spPr>
          <a:xfrm>
            <a:off x="467544" y="1484784"/>
            <a:ext cx="8229600" cy="4525963"/>
          </a:xfrm>
        </p:spPr>
      </p:pic>
      <p:sp>
        <p:nvSpPr>
          <p:cNvPr id="8" name="Rounded Rectangle 25"/>
          <p:cNvSpPr>
            <a:spLocks noChangeArrowheads="1"/>
          </p:cNvSpPr>
          <p:nvPr/>
        </p:nvSpPr>
        <p:spPr bwMode="auto">
          <a:xfrm>
            <a:off x="4211960" y="1844824"/>
            <a:ext cx="1872208" cy="792088"/>
          </a:xfrm>
          <a:prstGeom prst="wedgeRectCallout">
            <a:avLst>
              <a:gd name="adj1" fmla="val 112172"/>
              <a:gd name="adj2" fmla="val -1470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Step #1 – </a:t>
            </a:r>
          </a:p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Create free account.</a:t>
            </a:r>
            <a:endParaRPr lang="de-DE" sz="1600" dirty="0">
              <a:solidFill>
                <a:srgbClr val="96361C"/>
              </a:solidFill>
              <a:latin typeface="Georgia" pitchFamily="18" charset="0"/>
            </a:endParaRPr>
          </a:p>
        </p:txBody>
      </p:sp>
      <p:sp>
        <p:nvSpPr>
          <p:cNvPr id="10" name="Rounded Rectangle 25"/>
          <p:cNvSpPr>
            <a:spLocks noChangeArrowheads="1"/>
          </p:cNvSpPr>
          <p:nvPr/>
        </p:nvSpPr>
        <p:spPr bwMode="auto">
          <a:xfrm>
            <a:off x="2771800" y="5373216"/>
            <a:ext cx="3122952" cy="468312"/>
          </a:xfrm>
          <a:prstGeom prst="wedgeRectCallout">
            <a:avLst>
              <a:gd name="adj1" fmla="val -1527"/>
              <a:gd name="adj2" fmla="val -196582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Step #2 – Download to desktop/laptop.</a:t>
            </a:r>
            <a:endParaRPr lang="de-DE" sz="1600" dirty="0">
              <a:solidFill>
                <a:srgbClr val="96361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0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788719" cy="5159578"/>
          </a:xfrm>
          <a:prstGeom prst="rect">
            <a:avLst/>
          </a:prstGeom>
        </p:spPr>
      </p:pic>
      <p:sp>
        <p:nvSpPr>
          <p:cNvPr id="7" name="Rounded Rectangle 25"/>
          <p:cNvSpPr>
            <a:spLocks noChangeArrowheads="1"/>
          </p:cNvSpPr>
          <p:nvPr/>
        </p:nvSpPr>
        <p:spPr bwMode="auto">
          <a:xfrm>
            <a:off x="3491880" y="836712"/>
            <a:ext cx="4608512" cy="1008062"/>
          </a:xfrm>
          <a:prstGeom prst="wedgeRectCallout">
            <a:avLst>
              <a:gd name="adj1" fmla="val -68760"/>
              <a:gd name="adj2" fmla="val 86765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Step #3 – Add/Edit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Profil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e</a:t>
            </a:r>
            <a:r>
              <a:rPr lang="de-DE" sz="1600" dirty="0">
                <a:solidFill>
                  <a:schemeClr val="bg1"/>
                </a:solidFill>
                <a:latin typeface="Georgia" pitchFamily="18" charset="0"/>
              </a:rPr>
              <a:t>: </a:t>
            </a:r>
            <a:r>
              <a:rPr lang="de-DE" sz="1600" dirty="0" smtClean="0">
                <a:solidFill>
                  <a:schemeClr val="bg1"/>
                </a:solidFill>
                <a:latin typeface="Georgia" pitchFamily="18" charset="0"/>
              </a:rPr>
              <a:t>Picture, Research </a:t>
            </a:r>
            <a:r>
              <a:rPr lang="de-DE" sz="1600" dirty="0">
                <a:solidFill>
                  <a:schemeClr val="bg1"/>
                </a:solidFill>
                <a:latin typeface="Georgia" pitchFamily="18" charset="0"/>
              </a:rPr>
              <a:t>field,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Publications, Awards and Grants, Biographical Information, CV,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75860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187" y="2780928"/>
            <a:ext cx="3114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The Library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611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688</Words>
  <Application>Microsoft Macintosh PowerPoint</Application>
  <PresentationFormat>On-screen Show (4:3)</PresentationFormat>
  <Paragraphs>107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Standarddesign</vt:lpstr>
      <vt:lpstr>PowerPoint Presentation</vt:lpstr>
      <vt:lpstr>Mendeley </vt:lpstr>
      <vt:lpstr>PowerPoint Presentation</vt:lpstr>
      <vt:lpstr>Mendeley Is …</vt:lpstr>
      <vt:lpstr>PowerPoint Presentation</vt:lpstr>
      <vt:lpstr>PowerPoint Presentation</vt:lpstr>
      <vt:lpstr>http://www.mendeley.com</vt:lpstr>
      <vt:lpstr>PowerPoint Presentation</vt:lpstr>
      <vt:lpstr>PowerPoint Presentation</vt:lpstr>
      <vt:lpstr>Desktop Version</vt:lpstr>
      <vt:lpstr>Web Version</vt:lpstr>
      <vt:lpstr>PowerPoint Presentation</vt:lpstr>
      <vt:lpstr>PowerPoint Presentation</vt:lpstr>
      <vt:lpstr>Ye Olde Drag and Drop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Annotations In Situ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Mendeley Blog</vt:lpstr>
      <vt:lpstr>Mendeley on Facebook</vt:lpstr>
      <vt:lpstr>Mendeley on Twitter</vt:lpstr>
      <vt:lpstr>Mendeley Channel on YouTube</vt:lpstr>
      <vt:lpstr>PowerPoint Presentation</vt:lpstr>
      <vt:lpstr>PowerPoint Presentation</vt:lpstr>
      <vt:lpstr>PowerPoint Presentation</vt:lpstr>
      <vt:lpstr>Words of Wisdom</vt:lpstr>
      <vt:lpstr>Words of Wisdom – Part Deux</vt:lpstr>
      <vt:lpstr>Parting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Reichelt</dc:creator>
  <cp:lastModifiedBy>Nadia Lalla</cp:lastModifiedBy>
  <cp:revision>890</cp:revision>
  <cp:lastPrinted>2012-12-12T21:50:24Z</cp:lastPrinted>
  <dcterms:created xsi:type="dcterms:W3CDTF">2007-11-04T14:48:17Z</dcterms:created>
  <dcterms:modified xsi:type="dcterms:W3CDTF">2012-12-12T23:08:32Z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396|394|392|390|378|376|374|372|371|363|355|349|337|333|332|324|322|299|298|285|282|280|270|269|267|264|262|257|255|253|251|248|247|236|230|228|221|217|215|204|200|198|185|174|172|169|167|157|155|153|151|149|142|141|129|127|125|122|118|117|113|111|110|105</vt:lpwstr>
  </property>
</Properties>
</file>