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handoutMasterIdLst>
    <p:handoutMasterId r:id="rId70"/>
  </p:handoutMasterIdLst>
  <p:sldIdLst>
    <p:sldId id="256" r:id="rId3"/>
    <p:sldId id="443" r:id="rId4"/>
    <p:sldId id="335" r:id="rId5"/>
    <p:sldId id="425" r:id="rId6"/>
    <p:sldId id="336" r:id="rId7"/>
    <p:sldId id="337" r:id="rId8"/>
    <p:sldId id="426" r:id="rId9"/>
    <p:sldId id="427" r:id="rId10"/>
    <p:sldId id="428" r:id="rId11"/>
    <p:sldId id="429" r:id="rId12"/>
    <p:sldId id="339" r:id="rId13"/>
    <p:sldId id="340" r:id="rId14"/>
    <p:sldId id="341" r:id="rId15"/>
    <p:sldId id="345" r:id="rId16"/>
    <p:sldId id="343" r:id="rId17"/>
    <p:sldId id="346" r:id="rId18"/>
    <p:sldId id="357" r:id="rId19"/>
    <p:sldId id="347" r:id="rId20"/>
    <p:sldId id="432" r:id="rId21"/>
    <p:sldId id="431" r:id="rId22"/>
    <p:sldId id="352" r:id="rId23"/>
    <p:sldId id="260" r:id="rId24"/>
    <p:sldId id="353" r:id="rId25"/>
    <p:sldId id="361" r:id="rId26"/>
    <p:sldId id="355" r:id="rId27"/>
    <p:sldId id="442" r:id="rId28"/>
    <p:sldId id="351" r:id="rId29"/>
    <p:sldId id="435" r:id="rId30"/>
    <p:sldId id="439" r:id="rId31"/>
    <p:sldId id="440" r:id="rId32"/>
    <p:sldId id="441" r:id="rId33"/>
    <p:sldId id="374" r:id="rId34"/>
    <p:sldId id="377" r:id="rId35"/>
    <p:sldId id="379" r:id="rId36"/>
    <p:sldId id="380" r:id="rId37"/>
    <p:sldId id="373" r:id="rId38"/>
    <p:sldId id="437"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1" r:id="rId67"/>
    <p:sldId id="472"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0FF"/>
    <a:srgbClr val="FF8100"/>
    <a:srgbClr val="FF0DF6"/>
    <a:srgbClr val="04F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3" autoAdjust="0"/>
    <p:restoredTop sz="82143" autoAdjust="0"/>
  </p:normalViewPr>
  <p:slideViewPr>
    <p:cSldViewPr>
      <p:cViewPr>
        <p:scale>
          <a:sx n="100" d="100"/>
          <a:sy n="100" d="100"/>
        </p:scale>
        <p:origin x="-840"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whitneyt\AppData\Local\Temp\THL%20sys%20review%20data_consolidatedwith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hitneyt\AppData\Local\Temp\THL%20sys%20review%20data_consolidatedwithtable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Systematic </a:t>
            </a:r>
            <a:r>
              <a:rPr lang="en-US" dirty="0" smtClean="0"/>
              <a:t>Reviews</a:t>
            </a:r>
            <a:r>
              <a:rPr lang="en-US" baseline="0" dirty="0" smtClean="0"/>
              <a:t> (n</a:t>
            </a:r>
            <a:r>
              <a:rPr lang="en-US" dirty="0" smtClean="0"/>
              <a:t>=386)</a:t>
            </a:r>
            <a:endParaRPr lang="en-US" dirty="0"/>
          </a:p>
        </c:rich>
      </c:tx>
      <c:overlay val="0"/>
    </c:title>
    <c:autoTitleDeleted val="0"/>
    <c:plotArea>
      <c:layout/>
      <c:doughnutChart>
        <c:varyColors val="1"/>
        <c:ser>
          <c:idx val="0"/>
          <c:order val="0"/>
          <c:tx>
            <c:strRef>
              <c:f>Sheet1!$B$1</c:f>
              <c:strCache>
                <c:ptCount val="1"/>
                <c:pt idx="0">
                  <c:v>Total Systematic Reviews,  n=386</c:v>
                </c:pt>
              </c:strCache>
            </c:strRef>
          </c:tx>
          <c:dPt>
            <c:idx val="0"/>
            <c:bubble3D val="0"/>
            <c:spPr>
              <a:solidFill>
                <a:srgbClr val="1F497D"/>
              </a:solidFill>
            </c:spPr>
          </c:dPt>
          <c:dPt>
            <c:idx val="1"/>
            <c:bubble3D val="0"/>
            <c:spPr>
              <a:solidFill>
                <a:srgbClr val="FFC000"/>
              </a:solidFill>
            </c:spPr>
          </c:dPt>
          <c:dLbls>
            <c:dLbl>
              <c:idx val="0"/>
              <c:tx>
                <c:rich>
                  <a:bodyPr/>
                  <a:lstStyle/>
                  <a:p>
                    <a:pPr>
                      <a:defRPr sz="1200"/>
                    </a:pPr>
                    <a:r>
                      <a:rPr lang="pt-BR" sz="1200" dirty="0">
                        <a:solidFill>
                          <a:schemeClr val="bg1"/>
                        </a:solidFill>
                      </a:rPr>
                      <a:t>No </a:t>
                    </a:r>
                    <a:endParaRPr lang="pt-BR" sz="1200" dirty="0" smtClean="0">
                      <a:solidFill>
                        <a:schemeClr val="bg1"/>
                      </a:solidFill>
                    </a:endParaRPr>
                  </a:p>
                  <a:p>
                    <a:pPr>
                      <a:defRPr sz="1200"/>
                    </a:pPr>
                    <a:r>
                      <a:rPr lang="pt-BR" sz="1200" dirty="0" smtClean="0">
                        <a:solidFill>
                          <a:schemeClr val="bg1"/>
                        </a:solidFill>
                      </a:rPr>
                      <a:t>(</a:t>
                    </a:r>
                    <a:r>
                      <a:rPr lang="pt-BR" sz="1200" dirty="0">
                        <a:solidFill>
                          <a:schemeClr val="bg1"/>
                        </a:solidFill>
                      </a:rPr>
                      <a:t>n=339)
88%</a:t>
                    </a:r>
                  </a:p>
                </c:rich>
              </c:tx>
              <c:spPr/>
              <c:showLegendKey val="0"/>
              <c:showVal val="0"/>
              <c:showCatName val="1"/>
              <c:showSerName val="0"/>
              <c:showPercent val="1"/>
              <c:showBubbleSize val="0"/>
            </c:dLbl>
            <c:dLbl>
              <c:idx val="1"/>
              <c:tx>
                <c:rich>
                  <a:bodyPr/>
                  <a:lstStyle/>
                  <a:p>
                    <a:r>
                      <a:rPr lang="en-US" sz="1200" dirty="0" smtClean="0"/>
                      <a:t>Yes</a:t>
                    </a:r>
                  </a:p>
                  <a:p>
                    <a:r>
                      <a:rPr lang="en-US" sz="1200" dirty="0" smtClean="0"/>
                      <a:t>(</a:t>
                    </a:r>
                    <a:r>
                      <a:rPr lang="en-US" sz="1200" dirty="0"/>
                      <a:t>n=47)
12%</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Sheet1!$A$3:$A$4</c:f>
              <c:strCache>
                <c:ptCount val="2"/>
                <c:pt idx="0">
                  <c:v>No librarian involvement (n=339)</c:v>
                </c:pt>
                <c:pt idx="1">
                  <c:v>Librarian involvement (n=47)</c:v>
                </c:pt>
              </c:strCache>
            </c:strRef>
          </c:cat>
          <c:val>
            <c:numRef>
              <c:f>Sheet1!$B$3:$B$4</c:f>
              <c:numCache>
                <c:formatCode>General</c:formatCode>
                <c:ptCount val="2"/>
                <c:pt idx="0">
                  <c:v>339.0</c:v>
                </c:pt>
                <c:pt idx="1">
                  <c:v>47.0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20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9761243079909"/>
          <c:y val="0.11886316117265"/>
          <c:w val="0.797829903614991"/>
          <c:h val="0.735548734374306"/>
        </c:manualLayout>
      </c:layout>
      <c:barChart>
        <c:barDir val="col"/>
        <c:grouping val="clustered"/>
        <c:varyColors val="0"/>
        <c:ser>
          <c:idx val="2"/>
          <c:order val="0"/>
          <c:tx>
            <c:strRef>
              <c:f>'Reviews by year'!$C$1</c:f>
              <c:strCache>
                <c:ptCount val="1"/>
                <c:pt idx="0">
                  <c:v>Including Librarians</c:v>
                </c:pt>
              </c:strCache>
            </c:strRef>
          </c:tx>
          <c:invertIfNegative val="0"/>
          <c:cat>
            <c:numRef>
              <c:f>'Reviews by year'!$A$2:$A$11</c:f>
              <c:numCache>
                <c:formatCode>General</c:formatCode>
                <c:ptCount val="10"/>
                <c:pt idx="0">
                  <c:v>2003.0</c:v>
                </c:pt>
                <c:pt idx="1">
                  <c:v>2004.0</c:v>
                </c:pt>
                <c:pt idx="2">
                  <c:v>2005.0</c:v>
                </c:pt>
                <c:pt idx="3">
                  <c:v>2006.0</c:v>
                </c:pt>
                <c:pt idx="4">
                  <c:v>2007.0</c:v>
                </c:pt>
                <c:pt idx="5">
                  <c:v>2008.0</c:v>
                </c:pt>
                <c:pt idx="6">
                  <c:v>2009.0</c:v>
                </c:pt>
                <c:pt idx="7">
                  <c:v>2010.0</c:v>
                </c:pt>
                <c:pt idx="8">
                  <c:v>2011.0</c:v>
                </c:pt>
                <c:pt idx="9">
                  <c:v>2012.0</c:v>
                </c:pt>
              </c:numCache>
            </c:numRef>
          </c:cat>
          <c:val>
            <c:numRef>
              <c:f>'Reviews by year'!$C$2:$C$11</c:f>
              <c:numCache>
                <c:formatCode>General</c:formatCode>
                <c:ptCount val="10"/>
                <c:pt idx="0">
                  <c:v>1.0</c:v>
                </c:pt>
                <c:pt idx="1">
                  <c:v>1.0</c:v>
                </c:pt>
                <c:pt idx="2">
                  <c:v>4.0</c:v>
                </c:pt>
                <c:pt idx="3">
                  <c:v>4.0</c:v>
                </c:pt>
                <c:pt idx="4">
                  <c:v>4.0</c:v>
                </c:pt>
                <c:pt idx="5">
                  <c:v>2.0</c:v>
                </c:pt>
                <c:pt idx="6">
                  <c:v>6.0</c:v>
                </c:pt>
                <c:pt idx="7">
                  <c:v>10.0</c:v>
                </c:pt>
                <c:pt idx="8">
                  <c:v>4.0</c:v>
                </c:pt>
                <c:pt idx="9">
                  <c:v>11.0</c:v>
                </c:pt>
              </c:numCache>
            </c:numRef>
          </c:val>
        </c:ser>
        <c:ser>
          <c:idx val="1"/>
          <c:order val="1"/>
          <c:tx>
            <c:strRef>
              <c:f>'Reviews by year'!$B$1</c:f>
              <c:strCache>
                <c:ptCount val="1"/>
                <c:pt idx="0">
                  <c:v>Total Systematic Reviews</c:v>
                </c:pt>
              </c:strCache>
            </c:strRef>
          </c:tx>
          <c:invertIfNegative val="0"/>
          <c:cat>
            <c:numRef>
              <c:f>'Reviews by year'!$A$2:$A$11</c:f>
              <c:numCache>
                <c:formatCode>General</c:formatCode>
                <c:ptCount val="10"/>
                <c:pt idx="0">
                  <c:v>2003.0</c:v>
                </c:pt>
                <c:pt idx="1">
                  <c:v>2004.0</c:v>
                </c:pt>
                <c:pt idx="2">
                  <c:v>2005.0</c:v>
                </c:pt>
                <c:pt idx="3">
                  <c:v>2006.0</c:v>
                </c:pt>
                <c:pt idx="4">
                  <c:v>2007.0</c:v>
                </c:pt>
                <c:pt idx="5">
                  <c:v>2008.0</c:v>
                </c:pt>
                <c:pt idx="6">
                  <c:v>2009.0</c:v>
                </c:pt>
                <c:pt idx="7">
                  <c:v>2010.0</c:v>
                </c:pt>
                <c:pt idx="8">
                  <c:v>2011.0</c:v>
                </c:pt>
                <c:pt idx="9">
                  <c:v>2012.0</c:v>
                </c:pt>
              </c:numCache>
            </c:numRef>
          </c:cat>
          <c:val>
            <c:numRef>
              <c:f>'Reviews by year'!$B$2:$B$11</c:f>
              <c:numCache>
                <c:formatCode>General</c:formatCode>
                <c:ptCount val="10"/>
                <c:pt idx="0">
                  <c:v>11.0</c:v>
                </c:pt>
                <c:pt idx="1">
                  <c:v>23.0</c:v>
                </c:pt>
                <c:pt idx="2">
                  <c:v>19.0</c:v>
                </c:pt>
                <c:pt idx="3">
                  <c:v>23.0</c:v>
                </c:pt>
                <c:pt idx="4">
                  <c:v>35.0</c:v>
                </c:pt>
                <c:pt idx="5">
                  <c:v>45.0</c:v>
                </c:pt>
                <c:pt idx="6">
                  <c:v>56.0</c:v>
                </c:pt>
                <c:pt idx="7">
                  <c:v>59.0</c:v>
                </c:pt>
                <c:pt idx="8">
                  <c:v>54.0</c:v>
                </c:pt>
                <c:pt idx="9">
                  <c:v>61.0</c:v>
                </c:pt>
              </c:numCache>
            </c:numRef>
          </c:val>
        </c:ser>
        <c:dLbls>
          <c:showLegendKey val="0"/>
          <c:showVal val="0"/>
          <c:showCatName val="0"/>
          <c:showSerName val="0"/>
          <c:showPercent val="0"/>
          <c:showBubbleSize val="0"/>
        </c:dLbls>
        <c:gapWidth val="150"/>
        <c:axId val="580358472"/>
        <c:axId val="580361448"/>
      </c:barChart>
      <c:catAx>
        <c:axId val="580358472"/>
        <c:scaling>
          <c:orientation val="minMax"/>
        </c:scaling>
        <c:delete val="0"/>
        <c:axPos val="b"/>
        <c:numFmt formatCode="General" sourceLinked="1"/>
        <c:majorTickMark val="none"/>
        <c:minorTickMark val="none"/>
        <c:tickLblPos val="nextTo"/>
        <c:crossAx val="580361448"/>
        <c:crosses val="autoZero"/>
        <c:auto val="1"/>
        <c:lblAlgn val="ctr"/>
        <c:lblOffset val="100"/>
        <c:noMultiLvlLbl val="0"/>
      </c:catAx>
      <c:valAx>
        <c:axId val="580361448"/>
        <c:scaling>
          <c:orientation val="minMax"/>
        </c:scaling>
        <c:delete val="0"/>
        <c:axPos val="l"/>
        <c:majorGridlines>
          <c:spPr>
            <a:ln>
              <a:solidFill>
                <a:schemeClr val="tx2"/>
              </a:solidFill>
            </a:ln>
          </c:spPr>
        </c:majorGridlines>
        <c:numFmt formatCode="General" sourceLinked="1"/>
        <c:majorTickMark val="none"/>
        <c:minorTickMark val="none"/>
        <c:tickLblPos val="nextTo"/>
        <c:crossAx val="580358472"/>
        <c:crosses val="autoZero"/>
        <c:crossBetween val="between"/>
      </c:valAx>
      <c:dTable>
        <c:showHorzBorder val="1"/>
        <c:showVertBorder val="1"/>
        <c:showOutline val="1"/>
        <c:showKeys val="1"/>
      </c:dTable>
      <c:spPr>
        <a:solidFill>
          <a:schemeClr val="lt1"/>
        </a:solidFill>
        <a:ln w="25400" cap="flat" cmpd="sng" algn="ctr">
          <a:solidFill>
            <a:schemeClr val="accent1"/>
          </a:solidFill>
          <a:prstDash val="solid"/>
        </a:ln>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Cited </a:t>
            </a:r>
            <a:r>
              <a:rPr lang="en-US" sz="2400" dirty="0" smtClean="0"/>
              <a:t>Databases*</a:t>
            </a:r>
            <a:endParaRPr lang="en-US" sz="2400" dirty="0"/>
          </a:p>
        </c:rich>
      </c:tx>
      <c:layout>
        <c:manualLayout>
          <c:xMode val="edge"/>
          <c:yMode val="edge"/>
          <c:x val="0.130594028931979"/>
          <c:y val="0.0848896434634975"/>
        </c:manualLayout>
      </c:layout>
      <c:overlay val="0"/>
    </c:title>
    <c:autoTitleDeleted val="0"/>
    <c:plotArea>
      <c:layout/>
      <c:pieChart>
        <c:varyColors val="1"/>
        <c:ser>
          <c:idx val="0"/>
          <c:order val="0"/>
          <c:tx>
            <c:strRef>
              <c:f>'Database frequency'!$B$1</c:f>
              <c:strCache>
                <c:ptCount val="1"/>
                <c:pt idx="0">
                  <c:v>Times Cited</c:v>
                </c:pt>
              </c:strCache>
            </c:strRef>
          </c:tx>
          <c:dLbls>
            <c:delete val="1"/>
          </c:dLbls>
          <c:cat>
            <c:strRef>
              <c:f>'Database frequency'!$A$2:$A$19</c:f>
              <c:strCache>
                <c:ptCount val="18"/>
                <c:pt idx="0">
                  <c:v>MEDLINE</c:v>
                </c:pt>
                <c:pt idx="1">
                  <c:v>EMBASE</c:v>
                </c:pt>
                <c:pt idx="2">
                  <c:v>PubMed</c:v>
                </c:pt>
                <c:pt idx="3">
                  <c:v>Web of Science/Web of Knowledge</c:v>
                </c:pt>
                <c:pt idx="4">
                  <c:v>CCTR</c:v>
                </c:pt>
                <c:pt idx="5">
                  <c:v>CINAHL</c:v>
                </c:pt>
                <c:pt idx="6">
                  <c:v>Cochrane</c:v>
                </c:pt>
                <c:pt idx="7">
                  <c:v>PsycInfo</c:v>
                </c:pt>
                <c:pt idx="8">
                  <c:v>Current Contents</c:v>
                </c:pt>
                <c:pt idx="9">
                  <c:v>Google Scholar</c:v>
                </c:pt>
                <c:pt idx="10">
                  <c:v>CDSR</c:v>
                </c:pt>
                <c:pt idx="11">
                  <c:v>ACP Journal Club</c:v>
                </c:pt>
                <c:pt idx="12">
                  <c:v>OVID</c:v>
                </c:pt>
                <c:pt idx="13">
                  <c:v>International Pharmaceutical Abstracts</c:v>
                </c:pt>
                <c:pt idx="14">
                  <c:v>BIOSIS</c:v>
                </c:pt>
                <c:pt idx="15">
                  <c:v>DARE</c:v>
                </c:pt>
                <c:pt idx="16">
                  <c:v>Scopus</c:v>
                </c:pt>
                <c:pt idx="17">
                  <c:v>Dissertations &amp; Abstracting Databases</c:v>
                </c:pt>
              </c:strCache>
            </c:strRef>
          </c:cat>
          <c:val>
            <c:numRef>
              <c:f>'Database frequency'!$B$2:$B$19</c:f>
              <c:numCache>
                <c:formatCode>General</c:formatCode>
                <c:ptCount val="18"/>
                <c:pt idx="0">
                  <c:v>200.0</c:v>
                </c:pt>
                <c:pt idx="1">
                  <c:v>146.0</c:v>
                </c:pt>
                <c:pt idx="2">
                  <c:v>141.0</c:v>
                </c:pt>
                <c:pt idx="3">
                  <c:v>82.0</c:v>
                </c:pt>
                <c:pt idx="4">
                  <c:v>71.0</c:v>
                </c:pt>
                <c:pt idx="5">
                  <c:v>57.0</c:v>
                </c:pt>
                <c:pt idx="6">
                  <c:v>52.0</c:v>
                </c:pt>
                <c:pt idx="7">
                  <c:v>41.0</c:v>
                </c:pt>
                <c:pt idx="8">
                  <c:v>24.0</c:v>
                </c:pt>
                <c:pt idx="9">
                  <c:v>21.0</c:v>
                </c:pt>
                <c:pt idx="10">
                  <c:v>21.0</c:v>
                </c:pt>
                <c:pt idx="11">
                  <c:v>20.0</c:v>
                </c:pt>
                <c:pt idx="12">
                  <c:v>20.0</c:v>
                </c:pt>
                <c:pt idx="13">
                  <c:v>15.0</c:v>
                </c:pt>
                <c:pt idx="14">
                  <c:v>15.0</c:v>
                </c:pt>
                <c:pt idx="15">
                  <c:v>13.0</c:v>
                </c:pt>
                <c:pt idx="16">
                  <c:v>13.0</c:v>
                </c:pt>
                <c:pt idx="17">
                  <c:v>10.0</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92890623410449"/>
          <c:y val="0.142595225672663"/>
          <c:w val="0.304315830433986"/>
          <c:h val="0.808643035707124"/>
        </c:manualLayout>
      </c:layout>
      <c:overlay val="0"/>
      <c:txPr>
        <a:bodyPr/>
        <a:lstStyle/>
        <a:p>
          <a:pPr>
            <a:defRPr sz="10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Replicable</a:t>
            </a:r>
            <a:r>
              <a:rPr lang="en-US" sz="1800" baseline="0" dirty="0" smtClean="0"/>
              <a:t> search strategy</a:t>
            </a:r>
            <a:r>
              <a:rPr lang="en-US" sz="1800" dirty="0" smtClean="0"/>
              <a:t>: </a:t>
            </a:r>
            <a:r>
              <a:rPr lang="en-US" sz="1800" dirty="0"/>
              <a:t>with librarian involvement (n=47</a:t>
            </a:r>
            <a:r>
              <a:rPr lang="en-US" sz="1800" dirty="0" smtClean="0"/>
              <a:t>)</a:t>
            </a:r>
          </a:p>
          <a:p>
            <a:pPr>
              <a:defRPr/>
            </a:pPr>
            <a:r>
              <a:rPr lang="en-US" sz="1800" dirty="0" smtClean="0"/>
              <a:t>40%</a:t>
            </a:r>
            <a:endParaRPr lang="en-US" sz="1800" dirty="0"/>
          </a:p>
        </c:rich>
      </c:tx>
      <c:layout>
        <c:manualLayout>
          <c:xMode val="edge"/>
          <c:yMode val="edge"/>
          <c:x val="0.108714906184159"/>
          <c:y val="0.0"/>
        </c:manualLayout>
      </c:layout>
      <c:overlay val="0"/>
    </c:title>
    <c:autoTitleDeleted val="0"/>
    <c:plotArea>
      <c:layout/>
      <c:pieChart>
        <c:varyColors val="1"/>
        <c:ser>
          <c:idx val="0"/>
          <c:order val="0"/>
          <c:tx>
            <c:strRef>
              <c:f>Sheet1!$B$1</c:f>
              <c:strCache>
                <c:ptCount val="1"/>
                <c:pt idx="0">
                  <c:v>Replicability: with librarian involvement (n=47)</c:v>
                </c:pt>
              </c:strCache>
            </c:strRef>
          </c:tx>
          <c:dPt>
            <c:idx val="0"/>
            <c:bubble3D val="0"/>
            <c:spPr>
              <a:solidFill>
                <a:srgbClr val="FFC000"/>
              </a:solidFill>
            </c:spPr>
          </c:dPt>
          <c:dPt>
            <c:idx val="2"/>
            <c:bubble3D val="0"/>
            <c:spPr>
              <a:solidFill>
                <a:schemeClr val="tx2"/>
              </a:solidFill>
            </c:spPr>
          </c:dPt>
          <c:dLbls>
            <c:dLbl>
              <c:idx val="0"/>
              <c:layout>
                <c:manualLayout>
                  <c:x val="-0.200711593231697"/>
                  <c:y val="0.0579639654418198"/>
                </c:manualLayout>
              </c:layout>
              <c:tx>
                <c:rich>
                  <a:bodyPr/>
                  <a:lstStyle/>
                  <a:p>
                    <a:r>
                      <a:rPr lang="en-US" dirty="0" smtClean="0"/>
                      <a:t>Yes</a:t>
                    </a:r>
                  </a:p>
                  <a:p>
                    <a:r>
                      <a:rPr lang="en-US" dirty="0" smtClean="0"/>
                      <a:t> </a:t>
                    </a:r>
                    <a:r>
                      <a:rPr lang="en-US" dirty="0"/>
                      <a:t>(n=19)
40%</a:t>
                    </a:r>
                  </a:p>
                </c:rich>
              </c:tx>
              <c:showLegendKey val="0"/>
              <c:showVal val="0"/>
              <c:showCatName val="1"/>
              <c:showSerName val="0"/>
              <c:showPercent val="1"/>
              <c:showBubbleSize val="0"/>
            </c:dLbl>
            <c:dLbl>
              <c:idx val="1"/>
              <c:delete val="1"/>
            </c:dLbl>
            <c:dLbl>
              <c:idx val="2"/>
              <c:layout>
                <c:manualLayout>
                  <c:x val="0.297056458368236"/>
                  <c:y val="0.00447618590359133"/>
                </c:manualLayout>
              </c:layout>
              <c:tx>
                <c:rich>
                  <a:bodyPr/>
                  <a:lstStyle/>
                  <a:p>
                    <a:r>
                      <a:rPr lang="en-US" dirty="0">
                        <a:solidFill>
                          <a:schemeClr val="bg1"/>
                        </a:solidFill>
                      </a:rPr>
                      <a:t>No </a:t>
                    </a:r>
                    <a:endParaRPr lang="en-US" dirty="0" smtClean="0">
                      <a:solidFill>
                        <a:schemeClr val="bg1"/>
                      </a:solidFill>
                    </a:endParaRPr>
                  </a:p>
                  <a:p>
                    <a:r>
                      <a:rPr lang="en-US" dirty="0" smtClean="0">
                        <a:solidFill>
                          <a:schemeClr val="bg1"/>
                        </a:solidFill>
                      </a:rPr>
                      <a:t>(</a:t>
                    </a:r>
                    <a:r>
                      <a:rPr lang="en-US" dirty="0">
                        <a:solidFill>
                          <a:schemeClr val="bg1"/>
                        </a:solidFill>
                      </a:rPr>
                      <a:t>n=28)
60%</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Sheet1!$A$2:$A$4</c:f>
              <c:strCache>
                <c:ptCount val="3"/>
                <c:pt idx="0">
                  <c:v>Replicable search strategy (n=19)</c:v>
                </c:pt>
                <c:pt idx="2">
                  <c:v>No replicable search strategy (n=28)</c:v>
                </c:pt>
              </c:strCache>
            </c:strRef>
          </c:cat>
          <c:val>
            <c:numRef>
              <c:f>Sheet1!$B$2:$B$4</c:f>
              <c:numCache>
                <c:formatCode>General</c:formatCode>
                <c:ptCount val="3"/>
                <c:pt idx="0">
                  <c:v>19.0</c:v>
                </c:pt>
                <c:pt idx="2">
                  <c:v>28.0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Replicable</a:t>
            </a:r>
            <a:r>
              <a:rPr lang="en-US" sz="1800" baseline="0" dirty="0" smtClean="0"/>
              <a:t> search strategy</a:t>
            </a:r>
            <a:r>
              <a:rPr lang="en-US" sz="1800" dirty="0" smtClean="0"/>
              <a:t>: </a:t>
            </a:r>
            <a:r>
              <a:rPr lang="en-US" sz="1800" dirty="0"/>
              <a:t>without librarian involvement (n=339</a:t>
            </a:r>
            <a:r>
              <a:rPr lang="en-US" sz="1800" dirty="0" smtClean="0"/>
              <a:t>)</a:t>
            </a:r>
          </a:p>
          <a:p>
            <a:pPr>
              <a:defRPr/>
            </a:pPr>
            <a:r>
              <a:rPr lang="en-US" sz="1800" dirty="0" smtClean="0"/>
              <a:t>18%</a:t>
            </a:r>
            <a:endParaRPr lang="en-US" sz="1800" dirty="0"/>
          </a:p>
        </c:rich>
      </c:tx>
      <c:layout>
        <c:manualLayout>
          <c:xMode val="edge"/>
          <c:yMode val="edge"/>
          <c:x val="0.120069667797628"/>
          <c:y val="0.0"/>
        </c:manualLayout>
      </c:layout>
      <c:overlay val="0"/>
    </c:title>
    <c:autoTitleDeleted val="0"/>
    <c:plotArea>
      <c:layout/>
      <c:pieChart>
        <c:varyColors val="1"/>
        <c:ser>
          <c:idx val="0"/>
          <c:order val="0"/>
          <c:tx>
            <c:strRef>
              <c:f>Sheet1!$B$1</c:f>
              <c:strCache>
                <c:ptCount val="1"/>
                <c:pt idx="0">
                  <c:v>Replicability: without librarian involvement (n=339)</c:v>
                </c:pt>
              </c:strCache>
            </c:strRef>
          </c:tx>
          <c:spPr>
            <a:solidFill>
              <a:srgbClr val="FFC000"/>
            </a:solidFill>
          </c:spPr>
          <c:dPt>
            <c:idx val="2"/>
            <c:bubble3D val="0"/>
            <c:spPr>
              <a:solidFill>
                <a:schemeClr val="tx2"/>
              </a:solidFill>
            </c:spPr>
          </c:dPt>
          <c:dLbls>
            <c:dLbl>
              <c:idx val="0"/>
              <c:layout/>
              <c:tx>
                <c:rich>
                  <a:bodyPr/>
                  <a:lstStyle/>
                  <a:p>
                    <a:r>
                      <a:rPr lang="en-US" smtClean="0"/>
                      <a:t>Yes</a:t>
                    </a:r>
                  </a:p>
                  <a:p>
                    <a:r>
                      <a:rPr lang="en-US" smtClean="0"/>
                      <a:t>(</a:t>
                    </a:r>
                    <a:r>
                      <a:rPr lang="en-US" dirty="0"/>
                      <a:t>n=62)
18%</a:t>
                    </a:r>
                  </a:p>
                </c:rich>
              </c:tx>
              <c:showLegendKey val="0"/>
              <c:showVal val="0"/>
              <c:showCatName val="1"/>
              <c:showSerName val="0"/>
              <c:showPercent val="1"/>
              <c:showBubbleSize val="0"/>
            </c:dLbl>
            <c:dLbl>
              <c:idx val="1"/>
              <c:delete val="1"/>
            </c:dLbl>
            <c:dLbl>
              <c:idx val="2"/>
              <c:layout>
                <c:manualLayout>
                  <c:x val="0.183007849254692"/>
                  <c:y val="-0.214470512614495"/>
                </c:manualLayout>
              </c:layout>
              <c:tx>
                <c:rich>
                  <a:bodyPr/>
                  <a:lstStyle/>
                  <a:p>
                    <a:r>
                      <a:rPr lang="en-US" dirty="0">
                        <a:solidFill>
                          <a:schemeClr val="bg1"/>
                        </a:solidFill>
                      </a:rPr>
                      <a:t>No </a:t>
                    </a:r>
                    <a:endParaRPr lang="en-US" dirty="0" smtClean="0">
                      <a:solidFill>
                        <a:schemeClr val="bg1"/>
                      </a:solidFill>
                    </a:endParaRPr>
                  </a:p>
                  <a:p>
                    <a:r>
                      <a:rPr lang="en-US" dirty="0" smtClean="0">
                        <a:solidFill>
                          <a:schemeClr val="bg1"/>
                        </a:solidFill>
                      </a:rPr>
                      <a:t>(n=277)</a:t>
                    </a:r>
                    <a:r>
                      <a:rPr lang="en-US" dirty="0">
                        <a:solidFill>
                          <a:schemeClr val="bg1"/>
                        </a:solidFill>
                      </a:rPr>
                      <a:t>
82%</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Sheet1!$A$2:$A$4</c:f>
              <c:strCache>
                <c:ptCount val="3"/>
                <c:pt idx="0">
                  <c:v>Replicable search strategy (n=62)</c:v>
                </c:pt>
                <c:pt idx="2">
                  <c:v>No replicable search strategy (n=</c:v>
                </c:pt>
              </c:strCache>
            </c:strRef>
          </c:cat>
          <c:val>
            <c:numRef>
              <c:f>Sheet1!$B$2:$B$4</c:f>
              <c:numCache>
                <c:formatCode>General</c:formatCode>
                <c:ptCount val="3"/>
                <c:pt idx="0">
                  <c:v>62.0</c:v>
                </c:pt>
                <c:pt idx="2">
                  <c:v>277.0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70ECA4-A9CC-4297-8000-19B411AA6793}" type="datetimeFigureOut">
              <a:rPr lang="en-US" smtClean="0"/>
              <a:pPr/>
              <a:t>9/5/13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4A9F093-FB36-4458-9B0B-E36F87766B28}" type="slidenum">
              <a:rPr lang="en-US" smtClean="0"/>
              <a:pPr/>
              <a:t>‹#›</a:t>
            </a:fld>
            <a:endParaRPr lang="en-US"/>
          </a:p>
        </p:txBody>
      </p:sp>
    </p:spTree>
    <p:extLst>
      <p:ext uri="{BB962C8B-B14F-4D97-AF65-F5344CB8AC3E}">
        <p14:creationId xmlns:p14="http://schemas.microsoft.com/office/powerpoint/2010/main" val="202659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6AB514B6-AA27-4863-8917-34A99E63E247}" type="datetimeFigureOut">
              <a:rPr lang="en-US" smtClean="0"/>
              <a:pPr/>
              <a:t>9/5/13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0F192602-2859-42B6-88CA-01C477919E82}" type="slidenum">
              <a:rPr lang="en-US" smtClean="0"/>
              <a:pPr/>
              <a:t>‹#›</a:t>
            </a:fld>
            <a:endParaRPr lang="en-US"/>
          </a:p>
        </p:txBody>
      </p:sp>
    </p:spTree>
    <p:extLst>
      <p:ext uri="{BB962C8B-B14F-4D97-AF65-F5344CB8AC3E}">
        <p14:creationId xmlns:p14="http://schemas.microsoft.com/office/powerpoint/2010/main" val="263877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AD88-2497-B349-9978-077C6F9D5FB3}" type="slidenum">
              <a:rPr lang="en-US" smtClean="0"/>
              <a:t>30</a:t>
            </a:fld>
            <a:endParaRPr lang="en-US"/>
          </a:p>
        </p:txBody>
      </p:sp>
    </p:spTree>
    <p:extLst>
      <p:ext uri="{BB962C8B-B14F-4D97-AF65-F5344CB8AC3E}">
        <p14:creationId xmlns:p14="http://schemas.microsoft.com/office/powerpoint/2010/main" val="235096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AD88-2497-B349-9978-077C6F9D5FB3}" type="slidenum">
              <a:rPr lang="en-US" smtClean="0"/>
              <a:t>31</a:t>
            </a:fld>
            <a:endParaRPr lang="en-US"/>
          </a:p>
        </p:txBody>
      </p:sp>
    </p:spTree>
    <p:extLst>
      <p:ext uri="{BB962C8B-B14F-4D97-AF65-F5344CB8AC3E}">
        <p14:creationId xmlns:p14="http://schemas.microsoft.com/office/powerpoint/2010/main" val="326930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a:t>
            </a:r>
            <a:r>
              <a:rPr lang="en-US" dirty="0" err="1" smtClean="0"/>
              <a:t>sr</a:t>
            </a:r>
            <a:r>
              <a:rPr lang="en-US" dirty="0" smtClean="0"/>
              <a:t> differ from other searches</a:t>
            </a:r>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4</a:t>
            </a:fld>
            <a:endParaRPr lang="en-US"/>
          </a:p>
        </p:txBody>
      </p:sp>
    </p:spTree>
    <p:extLst>
      <p:ext uri="{BB962C8B-B14F-4D97-AF65-F5344CB8AC3E}">
        <p14:creationId xmlns:p14="http://schemas.microsoft.com/office/powerpoint/2010/main" val="115483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92602-2859-42B6-88CA-01C477919E82}"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74FAD88-2497-B349-9978-077C6F9D5FB3}" type="slidenum">
              <a:rPr lang="en-US" smtClean="0"/>
              <a:t>29</a:t>
            </a:fld>
            <a:endParaRPr lang="en-US"/>
          </a:p>
        </p:txBody>
      </p:sp>
    </p:spTree>
    <p:extLst>
      <p:ext uri="{BB962C8B-B14F-4D97-AF65-F5344CB8AC3E}">
        <p14:creationId xmlns:p14="http://schemas.microsoft.com/office/powerpoint/2010/main" val="15462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9/5/13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9/5/13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9/5/13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729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518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557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063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278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279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037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32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9/5/13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01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798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310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9/5/13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9/5/13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9/5/13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9/5/13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9/5/13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9/5/13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9/5/13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9/5/13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3D5AF-0351-4481-8238-030F7AFC3B45}" type="datetimeFigureOut">
              <a:rPr lang="en-US" smtClean="0">
                <a:solidFill>
                  <a:prstClr val="black">
                    <a:tint val="75000"/>
                  </a:prstClr>
                </a:solidFill>
                <a:latin typeface="Calibri"/>
              </a:rPr>
              <a:pPr/>
              <a:t>9/5/13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32347-FB09-4A35-A8FE-F864BBCFC8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234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handbook.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handbook.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handbook.org/" TargetMode="External"/><Relationship Id="rId3" Type="http://schemas.openxmlformats.org/officeDocument/2006/relationships/hyperlink" Target="http://www.mrc-bsu.cam.ac.uk/cochrane/handbook/chapter_6/6_4_9_language_date_and_document_format_restrictions.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handboo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 Id="rId3"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4.xml"/><Relationship Id="rId3" Type="http://schemas.openxmlformats.org/officeDocument/2006/relationships/chart" Target="../charts/char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057400"/>
            <a:ext cx="7010400" cy="1828800"/>
          </a:xfrm>
        </p:spPr>
        <p:txBody>
          <a:bodyPr anchor="t">
            <a:normAutofit fontScale="90000"/>
          </a:bodyPr>
          <a:lstStyle/>
          <a:p>
            <a:pPr algn="ctr"/>
            <a:r>
              <a:rPr lang="en-US" dirty="0" smtClean="0"/>
              <a:t>Librarian involvement in systematic reviews</a:t>
            </a:r>
            <a:br>
              <a:rPr lang="en-US" dirty="0" smtClean="0"/>
            </a:br>
            <a:endParaRPr lang="en-US" dirty="0"/>
          </a:p>
        </p:txBody>
      </p:sp>
      <p:sp>
        <p:nvSpPr>
          <p:cNvPr id="3" name="Subtitle 2"/>
          <p:cNvSpPr>
            <a:spLocks noGrp="1"/>
          </p:cNvSpPr>
          <p:nvPr>
            <p:ph type="subTitle" idx="1"/>
          </p:nvPr>
        </p:nvSpPr>
        <p:spPr/>
        <p:txBody>
          <a:bodyPr/>
          <a:lstStyle/>
          <a:p>
            <a:r>
              <a:rPr lang="en-US" dirty="0" smtClean="0"/>
              <a:t>Mark </a:t>
            </a:r>
            <a:r>
              <a:rPr lang="en-US" dirty="0" err="1" smtClean="0"/>
              <a:t>MacEachern</a:t>
            </a:r>
            <a:r>
              <a:rPr lang="en-US" dirty="0" smtClean="0"/>
              <a:t> &amp; Whitney Townsend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FF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76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Concepts: Topic Development </a:t>
            </a:r>
            <a:endParaRPr lang="en-US" dirty="0"/>
          </a:p>
        </p:txBody>
      </p:sp>
      <p:sp>
        <p:nvSpPr>
          <p:cNvPr id="3" name="Content Placeholder 2"/>
          <p:cNvSpPr>
            <a:spLocks noGrp="1"/>
          </p:cNvSpPr>
          <p:nvPr>
            <p:ph sz="quarter" idx="1"/>
          </p:nvPr>
        </p:nvSpPr>
        <p:spPr/>
        <p:txBody>
          <a:bodyPr/>
          <a:lstStyle/>
          <a:p>
            <a:r>
              <a:rPr lang="en-US" dirty="0" smtClean="0"/>
              <a:t>Simplifying questions / topics</a:t>
            </a:r>
          </a:p>
          <a:p>
            <a:pPr lvl="1"/>
            <a:r>
              <a:rPr lang="en-US" dirty="0" smtClean="0"/>
              <a:t>PICO</a:t>
            </a:r>
          </a:p>
          <a:p>
            <a:pPr lvl="1"/>
            <a:r>
              <a:rPr lang="en-US" dirty="0" smtClean="0"/>
              <a:t>Identify main concepts</a:t>
            </a:r>
          </a:p>
          <a:p>
            <a:r>
              <a:rPr lang="en-US" dirty="0" smtClean="0"/>
              <a:t>Harvesting search terms</a:t>
            </a:r>
          </a:p>
          <a:p>
            <a:pPr lvl="1"/>
            <a:r>
              <a:rPr lang="en-US" dirty="0" err="1" smtClean="0"/>
              <a:t>MeSH</a:t>
            </a:r>
            <a:r>
              <a:rPr lang="en-US" dirty="0" smtClean="0"/>
              <a:t>, EMTREE, keyword variations, synonyms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Boolean</a:t>
            </a:r>
            <a:endParaRPr lang="en-US" dirty="0"/>
          </a:p>
        </p:txBody>
      </p:sp>
      <p:sp>
        <p:nvSpPr>
          <p:cNvPr id="3" name="Content Placeholder 2"/>
          <p:cNvSpPr>
            <a:spLocks noGrp="1"/>
          </p:cNvSpPr>
          <p:nvPr>
            <p:ph sz="quarter" idx="1"/>
          </p:nvPr>
        </p:nvSpPr>
        <p:spPr>
          <a:xfrm>
            <a:off x="685800" y="1981200"/>
            <a:ext cx="4187952" cy="533400"/>
          </a:xfrm>
        </p:spPr>
        <p:txBody>
          <a:bodyPr/>
          <a:lstStyle/>
          <a:p>
            <a:r>
              <a:rPr lang="en-US" dirty="0" smtClean="0"/>
              <a:t>AND</a:t>
            </a:r>
            <a:endParaRPr lang="en-US" dirty="0"/>
          </a:p>
        </p:txBody>
      </p:sp>
      <p:sp>
        <p:nvSpPr>
          <p:cNvPr id="4" name="Oval 3"/>
          <p:cNvSpPr/>
          <p:nvPr/>
        </p:nvSpPr>
        <p:spPr>
          <a:xfrm>
            <a:off x="5029200" y="1600200"/>
            <a:ext cx="1752600" cy="16764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1600200"/>
            <a:ext cx="1676400" cy="16764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2286000"/>
            <a:ext cx="1143000" cy="584775"/>
          </a:xfrm>
          <a:prstGeom prst="rect">
            <a:avLst/>
          </a:prstGeom>
          <a:noFill/>
        </p:spPr>
        <p:txBody>
          <a:bodyPr wrap="square" rtlCol="0">
            <a:spAutoFit/>
          </a:bodyPr>
          <a:lstStyle/>
          <a:p>
            <a:r>
              <a:rPr lang="en-US" sz="1600" dirty="0" smtClean="0"/>
              <a:t>Breast Cancer</a:t>
            </a:r>
            <a:endParaRPr lang="en-US" sz="1600" dirty="0"/>
          </a:p>
        </p:txBody>
      </p:sp>
      <p:sp>
        <p:nvSpPr>
          <p:cNvPr id="9" name="TextBox 8"/>
          <p:cNvSpPr txBox="1"/>
          <p:nvPr/>
        </p:nvSpPr>
        <p:spPr>
          <a:xfrm>
            <a:off x="6934200" y="2362200"/>
            <a:ext cx="1066800" cy="338554"/>
          </a:xfrm>
          <a:prstGeom prst="rect">
            <a:avLst/>
          </a:prstGeom>
          <a:noFill/>
        </p:spPr>
        <p:txBody>
          <a:bodyPr wrap="square" rtlCol="0">
            <a:spAutoFit/>
          </a:bodyPr>
          <a:lstStyle/>
          <a:p>
            <a:pPr algn="r"/>
            <a:r>
              <a:rPr lang="en-US" sz="1600" dirty="0" smtClean="0"/>
              <a:t>Obesity</a:t>
            </a:r>
            <a:endParaRPr lang="en-US" sz="1600" dirty="0"/>
          </a:p>
        </p:txBody>
      </p:sp>
      <p:sp>
        <p:nvSpPr>
          <p:cNvPr id="12" name="Oval 11"/>
          <p:cNvSpPr/>
          <p:nvPr/>
        </p:nvSpPr>
        <p:spPr>
          <a:xfrm>
            <a:off x="5029200" y="3276600"/>
            <a:ext cx="1752600" cy="16764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00800" y="3276600"/>
            <a:ext cx="1676400" cy="16764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029200" y="4953000"/>
            <a:ext cx="1752600" cy="16764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00800" y="4953000"/>
            <a:ext cx="1676400" cy="16764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4200" y="4038600"/>
            <a:ext cx="1066800" cy="338554"/>
          </a:xfrm>
          <a:prstGeom prst="rect">
            <a:avLst/>
          </a:prstGeom>
          <a:noFill/>
        </p:spPr>
        <p:txBody>
          <a:bodyPr wrap="square" rtlCol="0">
            <a:spAutoFit/>
          </a:bodyPr>
          <a:lstStyle/>
          <a:p>
            <a:pPr algn="r"/>
            <a:r>
              <a:rPr lang="en-US" sz="1600" dirty="0" smtClean="0"/>
              <a:t>Obesity</a:t>
            </a:r>
            <a:endParaRPr lang="en-US" sz="1600" dirty="0"/>
          </a:p>
        </p:txBody>
      </p:sp>
      <p:sp>
        <p:nvSpPr>
          <p:cNvPr id="18" name="TextBox 17"/>
          <p:cNvSpPr txBox="1"/>
          <p:nvPr/>
        </p:nvSpPr>
        <p:spPr>
          <a:xfrm>
            <a:off x="5105400" y="3962400"/>
            <a:ext cx="1143000" cy="584775"/>
          </a:xfrm>
          <a:prstGeom prst="rect">
            <a:avLst/>
          </a:prstGeom>
          <a:noFill/>
        </p:spPr>
        <p:txBody>
          <a:bodyPr wrap="square" rtlCol="0">
            <a:spAutoFit/>
          </a:bodyPr>
          <a:lstStyle/>
          <a:p>
            <a:r>
              <a:rPr lang="en-US" sz="1600" dirty="0" smtClean="0"/>
              <a:t>Breast Cancer</a:t>
            </a:r>
            <a:endParaRPr lang="en-US" sz="1600" dirty="0"/>
          </a:p>
        </p:txBody>
      </p:sp>
      <p:sp>
        <p:nvSpPr>
          <p:cNvPr id="19" name="TextBox 18"/>
          <p:cNvSpPr txBox="1"/>
          <p:nvPr/>
        </p:nvSpPr>
        <p:spPr>
          <a:xfrm>
            <a:off x="6934200" y="5715000"/>
            <a:ext cx="1066800" cy="338554"/>
          </a:xfrm>
          <a:prstGeom prst="rect">
            <a:avLst/>
          </a:prstGeom>
          <a:noFill/>
        </p:spPr>
        <p:txBody>
          <a:bodyPr wrap="square" rtlCol="0">
            <a:spAutoFit/>
          </a:bodyPr>
          <a:lstStyle/>
          <a:p>
            <a:pPr algn="r"/>
            <a:r>
              <a:rPr lang="en-US" sz="1600" dirty="0" smtClean="0"/>
              <a:t>Obesity</a:t>
            </a:r>
            <a:endParaRPr lang="en-US" sz="1600" dirty="0"/>
          </a:p>
        </p:txBody>
      </p:sp>
      <p:sp>
        <p:nvSpPr>
          <p:cNvPr id="20" name="TextBox 19"/>
          <p:cNvSpPr txBox="1"/>
          <p:nvPr/>
        </p:nvSpPr>
        <p:spPr>
          <a:xfrm>
            <a:off x="5105400" y="5638800"/>
            <a:ext cx="1143000" cy="584775"/>
          </a:xfrm>
          <a:prstGeom prst="rect">
            <a:avLst/>
          </a:prstGeom>
          <a:noFill/>
        </p:spPr>
        <p:txBody>
          <a:bodyPr wrap="square" rtlCol="0">
            <a:spAutoFit/>
          </a:bodyPr>
          <a:lstStyle/>
          <a:p>
            <a:r>
              <a:rPr lang="en-US" sz="1600" dirty="0" smtClean="0"/>
              <a:t>Breast Cancer</a:t>
            </a:r>
            <a:endParaRPr lang="en-US" sz="1600" dirty="0"/>
          </a:p>
        </p:txBody>
      </p:sp>
      <p:sp>
        <p:nvSpPr>
          <p:cNvPr id="27" name="Right Arrow 26"/>
          <p:cNvSpPr/>
          <p:nvPr/>
        </p:nvSpPr>
        <p:spPr>
          <a:xfrm>
            <a:off x="2362200" y="2209800"/>
            <a:ext cx="4191000" cy="152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Content Placeholder 2"/>
          <p:cNvSpPr txBox="1">
            <a:spLocks/>
          </p:cNvSpPr>
          <p:nvPr/>
        </p:nvSpPr>
        <p:spPr>
          <a:xfrm>
            <a:off x="685800" y="3429000"/>
            <a:ext cx="4187952" cy="5334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OR</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Right Arrow 28"/>
          <p:cNvSpPr/>
          <p:nvPr/>
        </p:nvSpPr>
        <p:spPr>
          <a:xfrm>
            <a:off x="2438400" y="3810000"/>
            <a:ext cx="4876800" cy="152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ight Arrow 31"/>
          <p:cNvSpPr/>
          <p:nvPr/>
        </p:nvSpPr>
        <p:spPr>
          <a:xfrm>
            <a:off x="2438400" y="3505200"/>
            <a:ext cx="3200400" cy="152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ight Arrow 32"/>
          <p:cNvSpPr/>
          <p:nvPr/>
        </p:nvSpPr>
        <p:spPr>
          <a:xfrm>
            <a:off x="2438400" y="3657600"/>
            <a:ext cx="4191000" cy="152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ontent Placeholder 2"/>
          <p:cNvSpPr txBox="1">
            <a:spLocks/>
          </p:cNvSpPr>
          <p:nvPr/>
        </p:nvSpPr>
        <p:spPr>
          <a:xfrm>
            <a:off x="685800" y="5257800"/>
            <a:ext cx="4187952" cy="5334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NOT</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35" name="Right Arrow 34"/>
          <p:cNvSpPr/>
          <p:nvPr/>
        </p:nvSpPr>
        <p:spPr>
          <a:xfrm>
            <a:off x="2438400" y="5410200"/>
            <a:ext cx="3200400" cy="152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P spid="33"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Concepts: Boolean</a:t>
            </a:r>
            <a:endParaRPr lang="en-US" dirty="0"/>
          </a:p>
        </p:txBody>
      </p:sp>
      <p:sp>
        <p:nvSpPr>
          <p:cNvPr id="3" name="Content Placeholder 2"/>
          <p:cNvSpPr>
            <a:spLocks noGrp="1"/>
          </p:cNvSpPr>
          <p:nvPr>
            <p:ph sz="quarter" idx="1"/>
          </p:nvPr>
        </p:nvSpPr>
        <p:spPr>
          <a:xfrm>
            <a:off x="304800" y="1676400"/>
            <a:ext cx="2057400" cy="4495800"/>
          </a:xfrm>
          <a:solidFill>
            <a:schemeClr val="tx2">
              <a:lumMod val="20000"/>
              <a:lumOff val="80000"/>
            </a:schemeClr>
          </a:solidFill>
        </p:spPr>
        <p:txBody>
          <a:bodyPr>
            <a:normAutofit/>
          </a:bodyPr>
          <a:lstStyle/>
          <a:p>
            <a:pPr algn="ctr">
              <a:buNone/>
            </a:pPr>
            <a:r>
              <a:rPr lang="en-US" sz="2000" u="sng" dirty="0" smtClean="0"/>
              <a:t>Concept 1</a:t>
            </a:r>
          </a:p>
          <a:p>
            <a:pPr algn="ctr">
              <a:buNone/>
            </a:pPr>
            <a:endParaRPr lang="en-US" sz="2000" dirty="0" smtClean="0"/>
          </a:p>
          <a:p>
            <a:pPr algn="ctr">
              <a:buNone/>
            </a:pPr>
            <a:r>
              <a:rPr lang="en-US" sz="2000" dirty="0" smtClean="0"/>
              <a:t>Breast cancer</a:t>
            </a:r>
          </a:p>
          <a:p>
            <a:pPr algn="ctr">
              <a:buNone/>
            </a:pPr>
            <a:endParaRPr lang="en-US" sz="2000" dirty="0" smtClean="0"/>
          </a:p>
          <a:p>
            <a:pPr algn="ctr">
              <a:buNone/>
            </a:pPr>
            <a:endParaRPr lang="en-US" sz="2000" dirty="0" smtClean="0"/>
          </a:p>
          <a:p>
            <a:pPr algn="ctr">
              <a:buNone/>
            </a:pPr>
            <a:r>
              <a:rPr lang="en-US" sz="2000" dirty="0" smtClean="0"/>
              <a:t>Breast </a:t>
            </a:r>
            <a:r>
              <a:rPr lang="en-US" sz="2000" dirty="0" err="1" smtClean="0"/>
              <a:t>neoplasms</a:t>
            </a:r>
            <a:endParaRPr lang="en-US" sz="2000" dirty="0" smtClean="0"/>
          </a:p>
          <a:p>
            <a:pPr algn="ctr">
              <a:buNone/>
            </a:pPr>
            <a:endParaRPr lang="en-US" sz="2000" dirty="0" smtClean="0"/>
          </a:p>
          <a:p>
            <a:pPr algn="ctr">
              <a:buNone/>
            </a:pPr>
            <a:endParaRPr lang="en-US" sz="2000" dirty="0" smtClean="0"/>
          </a:p>
          <a:p>
            <a:pPr algn="ctr">
              <a:buNone/>
            </a:pPr>
            <a:r>
              <a:rPr lang="en-US" sz="2000" dirty="0" smtClean="0"/>
              <a:t>Breast tumors</a:t>
            </a:r>
          </a:p>
        </p:txBody>
      </p:sp>
      <p:sp>
        <p:nvSpPr>
          <p:cNvPr id="4" name="Content Placeholder 2"/>
          <p:cNvSpPr txBox="1">
            <a:spLocks/>
          </p:cNvSpPr>
          <p:nvPr/>
        </p:nvSpPr>
        <p:spPr>
          <a:xfrm>
            <a:off x="3581400" y="1676400"/>
            <a:ext cx="2057400" cy="4495800"/>
          </a:xfrm>
          <a:prstGeom prst="rect">
            <a:avLst/>
          </a:prstGeom>
          <a:solidFill>
            <a:schemeClr val="accent1">
              <a:lumMod val="20000"/>
              <a:lumOff val="80000"/>
            </a:schemeClr>
          </a:solidFill>
        </p:spPr>
        <p:txBody>
          <a:bodyPr vert="horz">
            <a:normAutofit lnSpcReduction="10000"/>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000" u="sng" dirty="0" smtClean="0"/>
              <a:t>Concept 2</a:t>
            </a:r>
            <a:endParaRPr kumimoji="0" lang="en-US" sz="2000" b="0" i="0" u="sng"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Obesity</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000" dirty="0" smtClean="0"/>
              <a:t>Obese</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Overweight</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000" dirty="0" smtClean="0"/>
              <a:t>BMI</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781800" y="1676400"/>
            <a:ext cx="2057400" cy="4495800"/>
          </a:xfrm>
          <a:prstGeom prst="rect">
            <a:avLst/>
          </a:prstGeom>
          <a:solidFill>
            <a:schemeClr val="accent2">
              <a:lumMod val="20000"/>
              <a:lumOff val="80000"/>
            </a:schemeClr>
          </a:solidFill>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000" u="sng" dirty="0" smtClean="0"/>
              <a:t>Concept 3</a:t>
            </a:r>
            <a:endParaRPr kumimoji="0" lang="en-US" sz="2000" b="0" i="0" u="sng"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Incidence</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noProof="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n-US" sz="2000" dirty="0" smtClean="0"/>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000" noProof="0" dirty="0" smtClean="0"/>
              <a:t>Epidemiology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2362200" y="3429000"/>
            <a:ext cx="1219200" cy="523220"/>
          </a:xfrm>
          <a:prstGeom prst="rect">
            <a:avLst/>
          </a:prstGeom>
          <a:noFill/>
        </p:spPr>
        <p:txBody>
          <a:bodyPr wrap="square" rtlCol="0">
            <a:spAutoFit/>
          </a:bodyPr>
          <a:lstStyle/>
          <a:p>
            <a:pPr algn="ctr"/>
            <a:r>
              <a:rPr lang="en-US" sz="2800" dirty="0" smtClean="0">
                <a:solidFill>
                  <a:srgbClr val="FF0000"/>
                </a:solidFill>
              </a:rPr>
              <a:t>AND</a:t>
            </a:r>
            <a:endParaRPr lang="en-US" sz="2800" dirty="0">
              <a:solidFill>
                <a:srgbClr val="FF0000"/>
              </a:solidFill>
            </a:endParaRPr>
          </a:p>
        </p:txBody>
      </p:sp>
      <p:sp>
        <p:nvSpPr>
          <p:cNvPr id="7" name="TextBox 6"/>
          <p:cNvSpPr txBox="1"/>
          <p:nvPr/>
        </p:nvSpPr>
        <p:spPr>
          <a:xfrm>
            <a:off x="5562600" y="3429000"/>
            <a:ext cx="1219200" cy="523220"/>
          </a:xfrm>
          <a:prstGeom prst="rect">
            <a:avLst/>
          </a:prstGeom>
          <a:noFill/>
        </p:spPr>
        <p:txBody>
          <a:bodyPr wrap="square" rtlCol="0">
            <a:spAutoFit/>
          </a:bodyPr>
          <a:lstStyle/>
          <a:p>
            <a:pPr algn="ctr"/>
            <a:r>
              <a:rPr lang="en-US" sz="2800" dirty="0" smtClean="0">
                <a:solidFill>
                  <a:srgbClr val="FF0000"/>
                </a:solidFill>
              </a:rPr>
              <a:t>AND</a:t>
            </a:r>
            <a:endParaRPr lang="en-US" sz="2800" dirty="0">
              <a:solidFill>
                <a:srgbClr val="FF0000"/>
              </a:solidFill>
            </a:endParaRPr>
          </a:p>
        </p:txBody>
      </p:sp>
      <p:sp>
        <p:nvSpPr>
          <p:cNvPr id="8" name="TextBox 7"/>
          <p:cNvSpPr txBox="1"/>
          <p:nvPr/>
        </p:nvSpPr>
        <p:spPr>
          <a:xfrm>
            <a:off x="685800" y="29718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9" name="TextBox 8"/>
          <p:cNvSpPr txBox="1"/>
          <p:nvPr/>
        </p:nvSpPr>
        <p:spPr>
          <a:xfrm>
            <a:off x="685800" y="41910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10" name="TextBox 9"/>
          <p:cNvSpPr txBox="1"/>
          <p:nvPr/>
        </p:nvSpPr>
        <p:spPr>
          <a:xfrm>
            <a:off x="3962400" y="28194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11" name="TextBox 10"/>
          <p:cNvSpPr txBox="1"/>
          <p:nvPr/>
        </p:nvSpPr>
        <p:spPr>
          <a:xfrm>
            <a:off x="3962400" y="39624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12" name="TextBox 11"/>
          <p:cNvSpPr txBox="1"/>
          <p:nvPr/>
        </p:nvSpPr>
        <p:spPr>
          <a:xfrm>
            <a:off x="3962400" y="50292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13" name="TextBox 12"/>
          <p:cNvSpPr txBox="1"/>
          <p:nvPr/>
        </p:nvSpPr>
        <p:spPr>
          <a:xfrm>
            <a:off x="7162800" y="2971800"/>
            <a:ext cx="1219200" cy="523220"/>
          </a:xfrm>
          <a:prstGeom prst="rect">
            <a:avLst/>
          </a:prstGeom>
          <a:noFill/>
        </p:spPr>
        <p:txBody>
          <a:bodyPr wrap="square" rtlCol="0">
            <a:spAutoFit/>
          </a:bodyPr>
          <a:lstStyle/>
          <a:p>
            <a:pPr algn="ctr"/>
            <a:r>
              <a:rPr lang="en-US" sz="2800" dirty="0" smtClean="0">
                <a:solidFill>
                  <a:srgbClr val="FF0000"/>
                </a:solidFill>
              </a:rPr>
              <a:t>OR</a:t>
            </a:r>
            <a:endParaRPr lang="en-US" sz="2800" dirty="0">
              <a:solidFill>
                <a:srgbClr val="FF0000"/>
              </a:solidFill>
            </a:endParaRPr>
          </a:p>
        </p:txBody>
      </p:sp>
      <p:sp>
        <p:nvSpPr>
          <p:cNvPr id="14" name="TextBox 13"/>
          <p:cNvSpPr txBox="1"/>
          <p:nvPr/>
        </p:nvSpPr>
        <p:spPr>
          <a:xfrm>
            <a:off x="457200" y="6248400"/>
            <a:ext cx="8305800" cy="369332"/>
          </a:xfrm>
          <a:prstGeom prst="rect">
            <a:avLst/>
          </a:prstGeom>
          <a:noFill/>
        </p:spPr>
        <p:txBody>
          <a:bodyPr wrap="square" rtlCol="0">
            <a:spAutoFit/>
          </a:bodyPr>
          <a:lstStyle/>
          <a:p>
            <a:r>
              <a:rPr lang="en-US" dirty="0" smtClean="0"/>
              <a:t>(breast cancer OR breast neoplasms OR…) AND (obesity OR…) AND (incidence OR…)</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Vocabularies</a:t>
            </a:r>
            <a:endParaRPr lang="en-US" dirty="0"/>
          </a:p>
        </p:txBody>
      </p:sp>
      <p:sp>
        <p:nvSpPr>
          <p:cNvPr id="3" name="Content Placeholder 2"/>
          <p:cNvSpPr>
            <a:spLocks noGrp="1"/>
          </p:cNvSpPr>
          <p:nvPr>
            <p:ph sz="quarter" idx="1"/>
          </p:nvPr>
        </p:nvSpPr>
        <p:spPr>
          <a:xfrm>
            <a:off x="609600" y="1676400"/>
            <a:ext cx="1901952" cy="4572000"/>
          </a:xfrm>
          <a:solidFill>
            <a:schemeClr val="accent2">
              <a:lumMod val="20000"/>
              <a:lumOff val="80000"/>
            </a:schemeClr>
          </a:solidFill>
        </p:spPr>
        <p:txBody>
          <a:bodyPr>
            <a:normAutofit/>
          </a:bodyPr>
          <a:lstStyle/>
          <a:p>
            <a:pPr marL="514350" indent="-514350" algn="ctr">
              <a:buNone/>
            </a:pPr>
            <a:r>
              <a:rPr lang="en-US" sz="2400" dirty="0" smtClean="0"/>
              <a:t>Keywords</a:t>
            </a:r>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r>
              <a:rPr lang="en-US" sz="2400" dirty="0" smtClean="0"/>
              <a:t>Controlled</a:t>
            </a:r>
          </a:p>
          <a:p>
            <a:pPr marL="514350" indent="-514350" algn="ctr">
              <a:buNone/>
            </a:pPr>
            <a:r>
              <a:rPr lang="en-US" sz="2400" dirty="0" smtClean="0"/>
              <a:t>vocabularies</a:t>
            </a:r>
          </a:p>
          <a:p>
            <a:pPr marL="834390" lvl="1" indent="-514350">
              <a:buNone/>
            </a:pP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Vocabularies</a:t>
            </a:r>
            <a:endParaRPr lang="en-US" dirty="0"/>
          </a:p>
        </p:txBody>
      </p:sp>
      <p:sp>
        <p:nvSpPr>
          <p:cNvPr id="3" name="Content Placeholder 2"/>
          <p:cNvSpPr>
            <a:spLocks noGrp="1"/>
          </p:cNvSpPr>
          <p:nvPr>
            <p:ph sz="quarter" idx="1"/>
          </p:nvPr>
        </p:nvSpPr>
        <p:spPr>
          <a:xfrm>
            <a:off x="609600" y="1676400"/>
            <a:ext cx="1901952" cy="4572000"/>
          </a:xfrm>
          <a:solidFill>
            <a:schemeClr val="accent2">
              <a:lumMod val="20000"/>
              <a:lumOff val="80000"/>
            </a:schemeClr>
          </a:solidFill>
        </p:spPr>
        <p:txBody>
          <a:bodyPr>
            <a:normAutofit/>
          </a:bodyPr>
          <a:lstStyle/>
          <a:p>
            <a:pPr marL="514350" indent="-514350" algn="ctr">
              <a:buNone/>
            </a:pPr>
            <a:r>
              <a:rPr lang="en-US" sz="2400" dirty="0" smtClean="0"/>
              <a:t>Keywords</a:t>
            </a:r>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r>
              <a:rPr lang="en-US" sz="2400" dirty="0" smtClean="0">
                <a:solidFill>
                  <a:schemeClr val="bg2"/>
                </a:solidFill>
              </a:rPr>
              <a:t>Controlled</a:t>
            </a:r>
          </a:p>
          <a:p>
            <a:pPr marL="514350" indent="-514350" algn="ctr">
              <a:buNone/>
            </a:pPr>
            <a:r>
              <a:rPr lang="en-US" sz="2400" dirty="0" smtClean="0">
                <a:solidFill>
                  <a:schemeClr val="bg2"/>
                </a:solidFill>
              </a:rPr>
              <a:t>vocabularies</a:t>
            </a:r>
          </a:p>
          <a:p>
            <a:pPr marL="834390" lvl="1" indent="-514350">
              <a:buNone/>
            </a:pPr>
            <a:endParaRPr lang="en-US" dirty="0" smtClean="0"/>
          </a:p>
          <a:p>
            <a:pPr lvl="1"/>
            <a:endParaRPr lang="en-US" dirty="0"/>
          </a:p>
        </p:txBody>
      </p:sp>
      <p:sp>
        <p:nvSpPr>
          <p:cNvPr id="5" name="Content Placeholder 2"/>
          <p:cNvSpPr txBox="1">
            <a:spLocks/>
          </p:cNvSpPr>
          <p:nvPr/>
        </p:nvSpPr>
        <p:spPr>
          <a:xfrm>
            <a:off x="2895600" y="1676400"/>
            <a:ext cx="5943600" cy="4648200"/>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 are they</a:t>
            </a:r>
            <a:r>
              <a:rPr lang="en-US" sz="2400" dirty="0" smtClean="0"/>
              <a:t>?</a:t>
            </a:r>
          </a:p>
          <a:p>
            <a:pPr marL="777240" lvl="1" indent="-320040">
              <a:spcBef>
                <a:spcPts val="700"/>
              </a:spcBef>
              <a:buClr>
                <a:schemeClr val="accent2"/>
              </a:buClr>
              <a:buSzPct val="60000"/>
              <a:buFont typeface="Wingdings"/>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Literal search</a:t>
            </a:r>
          </a:p>
          <a:p>
            <a:pPr marL="777240" lvl="1" indent="-320040">
              <a:spcBef>
                <a:spcPts val="700"/>
              </a:spcBef>
              <a:buClr>
                <a:schemeClr val="accent2"/>
              </a:buClr>
              <a:buSzPct val="60000"/>
              <a:buFont typeface="Wingdings"/>
              <a:buChar char=""/>
            </a:pPr>
            <a:r>
              <a:rPr lang="en-US" sz="2400" dirty="0" smtClean="0"/>
              <a:t>Looks for occurrences of words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indent="-320040">
              <a:spcBef>
                <a:spcPts val="700"/>
              </a:spcBef>
              <a:buClr>
                <a:schemeClr val="accent2"/>
              </a:buClr>
              <a:buSzPct val="60000"/>
            </a:pPr>
            <a:r>
              <a:rPr lang="en-US" sz="2400" dirty="0" smtClean="0"/>
              <a:t>When to use?</a:t>
            </a:r>
          </a:p>
          <a:p>
            <a:pPr marL="777240" lvl="1" indent="-320040">
              <a:spcBef>
                <a:spcPts val="700"/>
              </a:spcBef>
              <a:buClr>
                <a:schemeClr val="accent2"/>
              </a:buClr>
              <a:buSzPct val="60000"/>
              <a:buFont typeface="Wingdings"/>
              <a:buChar char=""/>
            </a:pPr>
            <a:r>
              <a:rPr lang="en-US" sz="2400" dirty="0" smtClean="0"/>
              <a:t>Current topics</a:t>
            </a:r>
          </a:p>
          <a:p>
            <a:pPr marL="777240" lvl="1" indent="-320040">
              <a:spcBef>
                <a:spcPts val="700"/>
              </a:spcBef>
              <a:buClr>
                <a:schemeClr val="accent2"/>
              </a:buClr>
              <a:buSzPct val="60000"/>
              <a:buFont typeface="Wingdings"/>
              <a:buChar char=""/>
            </a:pPr>
            <a:r>
              <a:rPr lang="en-US" sz="2400" dirty="0" smtClean="0"/>
              <a:t>Not easy to describe concepts</a:t>
            </a:r>
          </a:p>
          <a:p>
            <a:pPr marL="777240" lvl="1" indent="-320040">
              <a:spcBef>
                <a:spcPts val="700"/>
              </a:spcBef>
              <a:buClr>
                <a:schemeClr val="accent2"/>
              </a:buClr>
              <a:buSzPct val="60000"/>
              <a:buFont typeface="Wingdings"/>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a:t>
            </a:r>
            <a:r>
              <a:rPr kumimoji="0" lang="en-US" sz="2400" b="0" i="0" u="none" strike="noStrike" kern="1200" cap="none" spc="0" normalizeH="0" noProof="0" dirty="0" smtClean="0">
                <a:ln>
                  <a:noFill/>
                </a:ln>
                <a:solidFill>
                  <a:schemeClr val="tx1"/>
                </a:solidFill>
                <a:effectLst/>
                <a:uLnTx/>
                <a:uFillTx/>
                <a:latin typeface="+mn-lt"/>
                <a:ea typeface="+mn-ea"/>
                <a:cs typeface="+mn-cs"/>
              </a:rPr>
              <a:t> vocabulary exists in database</a:t>
            </a:r>
          </a:p>
          <a:p>
            <a:pPr marL="320040" indent="-320040">
              <a:spcBef>
                <a:spcPts val="700"/>
              </a:spcBef>
              <a:buClr>
                <a:schemeClr val="accent2"/>
              </a:buClr>
              <a:buSzPct val="60000"/>
            </a:pPr>
            <a:r>
              <a:rPr lang="en-US" sz="2400" baseline="0" dirty="0" smtClean="0"/>
              <a:t>Examples</a:t>
            </a:r>
          </a:p>
          <a:p>
            <a:pPr marL="777240" lvl="1" indent="-320040">
              <a:spcBef>
                <a:spcPts val="700"/>
              </a:spcBef>
              <a:buClr>
                <a:schemeClr val="accent2"/>
              </a:buClr>
              <a:buSzPct val="60000"/>
              <a:buFont typeface="Wingdings"/>
              <a:buChar char=""/>
            </a:pPr>
            <a:r>
              <a:rPr kumimoji="0" lang="en-US" sz="2400" b="0" i="0" u="none" strike="noStrike" kern="1200" cap="none" spc="0" normalizeH="0" noProof="0" dirty="0" smtClean="0">
                <a:ln>
                  <a:noFill/>
                </a:ln>
                <a:solidFill>
                  <a:schemeClr val="tx1"/>
                </a:solidFill>
                <a:effectLst/>
                <a:uLnTx/>
                <a:uFillTx/>
                <a:latin typeface="+mn-lt"/>
                <a:ea typeface="+mn-ea"/>
                <a:cs typeface="+mn-cs"/>
              </a:rPr>
              <a:t>Drug names (Lipitor, Prozac)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777240" lvl="1" indent="-320040">
              <a:spcBef>
                <a:spcPts val="700"/>
              </a:spcBef>
              <a:buClr>
                <a:schemeClr val="accent2"/>
              </a:buClr>
              <a:buSzPct val="60000"/>
              <a:buFont typeface="Wingdings"/>
              <a:buChar char=""/>
            </a:pPr>
            <a:r>
              <a:rPr lang="en-US" sz="2400" dirty="0" smtClean="0"/>
              <a:t>Concepts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(Swine flu, oil spill)</a:t>
            </a:r>
          </a:p>
          <a:p>
            <a:pPr marL="777240" lvl="1" indent="-320040">
              <a:spcBef>
                <a:spcPts val="700"/>
              </a:spcBef>
              <a:buClr>
                <a:schemeClr val="accent2"/>
              </a:buClr>
              <a:buSzPct val="60000"/>
              <a:buFont typeface="Wingdings"/>
              <a:buChar char=""/>
            </a:pPr>
            <a:r>
              <a:rPr lang="en-US" sz="2400" dirty="0"/>
              <a:t>Slang</a:t>
            </a:r>
            <a:r>
              <a:rPr kumimoji="0" lang="en-US" sz="2400" b="0" i="0" u="none" strike="noStrike" kern="1200" cap="none" spc="0" normalizeH="0" noProof="0" dirty="0" smtClean="0">
                <a:ln>
                  <a:noFill/>
                </a:ln>
                <a:solidFill>
                  <a:schemeClr val="tx1"/>
                </a:solidFill>
                <a:effectLst/>
                <a:uLnTx/>
                <a:uFillTx/>
                <a:latin typeface="+mn-lt"/>
                <a:ea typeface="+mn-ea"/>
                <a:cs typeface="+mn-cs"/>
              </a:rPr>
              <a:t> / Synonyms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Vocabularies</a:t>
            </a:r>
            <a:endParaRPr lang="en-US" dirty="0"/>
          </a:p>
        </p:txBody>
      </p:sp>
      <p:sp>
        <p:nvSpPr>
          <p:cNvPr id="3" name="Content Placeholder 2"/>
          <p:cNvSpPr>
            <a:spLocks noGrp="1"/>
          </p:cNvSpPr>
          <p:nvPr>
            <p:ph sz="quarter" idx="1"/>
          </p:nvPr>
        </p:nvSpPr>
        <p:spPr>
          <a:xfrm>
            <a:off x="609600" y="1676400"/>
            <a:ext cx="1901952" cy="4572000"/>
          </a:xfrm>
          <a:solidFill>
            <a:schemeClr val="accent2">
              <a:lumMod val="20000"/>
              <a:lumOff val="80000"/>
            </a:schemeClr>
          </a:solidFill>
        </p:spPr>
        <p:txBody>
          <a:bodyPr>
            <a:normAutofit/>
          </a:bodyPr>
          <a:lstStyle/>
          <a:p>
            <a:pPr marL="514350" indent="-514350" algn="ctr">
              <a:buNone/>
            </a:pPr>
            <a:r>
              <a:rPr lang="en-US" sz="2400" dirty="0" smtClean="0">
                <a:solidFill>
                  <a:schemeClr val="bg2"/>
                </a:solidFill>
              </a:rPr>
              <a:t>Keywords</a:t>
            </a:r>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r>
              <a:rPr lang="en-US" sz="2400" dirty="0" smtClean="0"/>
              <a:t>Controlled</a:t>
            </a:r>
          </a:p>
          <a:p>
            <a:pPr marL="514350" indent="-514350" algn="ctr">
              <a:buNone/>
            </a:pPr>
            <a:r>
              <a:rPr lang="en-US" sz="2400" dirty="0" smtClean="0"/>
              <a:t>vocabularies</a:t>
            </a:r>
          </a:p>
          <a:p>
            <a:pPr marL="834390" lvl="1" indent="-514350">
              <a:buNone/>
            </a:pPr>
            <a:endParaRPr lang="en-US" dirty="0" smtClean="0"/>
          </a:p>
          <a:p>
            <a:pPr lvl="1"/>
            <a:endParaRPr lang="en-US" dirty="0"/>
          </a:p>
        </p:txBody>
      </p:sp>
      <p:sp>
        <p:nvSpPr>
          <p:cNvPr id="5" name="Content Placeholder 2"/>
          <p:cNvSpPr txBox="1">
            <a:spLocks/>
          </p:cNvSpPr>
          <p:nvPr/>
        </p:nvSpPr>
        <p:spPr>
          <a:xfrm>
            <a:off x="2895600" y="1676400"/>
            <a:ext cx="5943600" cy="46482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a:t>
            </a:r>
            <a:r>
              <a:rPr kumimoji="0" lang="en-US" sz="2400" b="0" i="0" u="none" strike="noStrike" kern="1200" cap="none" spc="0" normalizeH="0" noProof="0" dirty="0" smtClean="0">
                <a:ln>
                  <a:noFill/>
                </a:ln>
                <a:solidFill>
                  <a:schemeClr val="tx1"/>
                </a:solidFill>
                <a:effectLst/>
                <a:uLnTx/>
                <a:uFillTx/>
                <a:latin typeface="+mn-lt"/>
                <a:ea typeface="+mn-ea"/>
                <a:cs typeface="+mn-cs"/>
              </a:rPr>
              <a:t> are they?</a:t>
            </a:r>
            <a:endParaRPr lang="en-US" sz="2400" dirty="0" smtClean="0"/>
          </a:p>
          <a:p>
            <a:pPr marL="777240" lvl="1" indent="-320040">
              <a:spcBef>
                <a:spcPts val="700"/>
              </a:spcBef>
              <a:buClr>
                <a:schemeClr val="accent2"/>
              </a:buClr>
              <a:buSzPct val="60000"/>
              <a:buFont typeface="Wingdings"/>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Set of words or phrases used to describe concepts</a:t>
            </a:r>
          </a:p>
          <a:p>
            <a:pPr marL="777240" lvl="1" indent="-320040">
              <a:spcBef>
                <a:spcPts val="700"/>
              </a:spcBef>
              <a:buClr>
                <a:schemeClr val="accent2"/>
              </a:buClr>
              <a:buSzPct val="60000"/>
              <a:buFont typeface="Wingdings"/>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Dictionary of accepted terms for a database</a:t>
            </a:r>
          </a:p>
          <a:p>
            <a:pPr marL="320040" indent="-320040">
              <a:spcBef>
                <a:spcPts val="700"/>
              </a:spcBef>
              <a:buClr>
                <a:schemeClr val="accent2"/>
              </a:buClr>
              <a:buSzPct val="60000"/>
            </a:pPr>
            <a:r>
              <a:rPr lang="en-US" sz="2400" dirty="0" smtClean="0"/>
              <a:t>When to use?</a:t>
            </a:r>
          </a:p>
          <a:p>
            <a:pPr marL="777240" lvl="1" indent="-320040">
              <a:spcBef>
                <a:spcPts val="700"/>
              </a:spcBef>
              <a:buClr>
                <a:schemeClr val="accent2"/>
              </a:buClr>
              <a:buSzPct val="60000"/>
              <a:buFont typeface="Wingdings"/>
              <a:buChar char=""/>
            </a:pPr>
            <a:r>
              <a:rPr kumimoji="0" lang="en-US" sz="2400" b="0" i="0" u="none" strike="noStrike" kern="1200" cap="none" spc="0" normalizeH="0" noProof="0" dirty="0" smtClean="0">
                <a:ln>
                  <a:noFill/>
                </a:ln>
                <a:solidFill>
                  <a:schemeClr val="tx1"/>
                </a:solidFill>
                <a:effectLst/>
                <a:uLnTx/>
                <a:uFillTx/>
                <a:latin typeface="+mn-lt"/>
                <a:ea typeface="+mn-ea"/>
                <a:cs typeface="+mn-cs"/>
              </a:rPr>
              <a:t>Searching a database that uses one</a:t>
            </a:r>
          </a:p>
          <a:p>
            <a:pPr marL="320040" indent="-320040">
              <a:spcBef>
                <a:spcPts val="700"/>
              </a:spcBef>
              <a:buClr>
                <a:schemeClr val="accent2"/>
              </a:buClr>
              <a:buSzPct val="60000"/>
            </a:pPr>
            <a:r>
              <a:rPr lang="en-US" sz="2400" baseline="0" dirty="0" smtClean="0"/>
              <a:t>Examples</a:t>
            </a:r>
          </a:p>
          <a:p>
            <a:pPr marL="777240" lvl="1" indent="-320040">
              <a:spcBef>
                <a:spcPts val="700"/>
              </a:spcBef>
              <a:buClr>
                <a:schemeClr val="accent2"/>
              </a:buClr>
              <a:buSzPct val="60000"/>
              <a:buFont typeface="Wingdings"/>
              <a:buChar char=""/>
            </a:pPr>
            <a:r>
              <a:rPr lang="en-US" sz="2400" dirty="0" err="1" smtClean="0"/>
              <a:t>MeSH</a:t>
            </a:r>
            <a:r>
              <a:rPr lang="en-US" sz="2400" dirty="0" smtClean="0"/>
              <a:t> (Medical Subject Headings)</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777240" lvl="1" indent="-320040">
              <a:spcBef>
                <a:spcPts val="700"/>
              </a:spcBef>
              <a:buClr>
                <a:schemeClr val="accent2"/>
              </a:buClr>
              <a:buSzPct val="60000"/>
              <a:buFont typeface="Wingdings"/>
              <a:buChar char=""/>
            </a:pPr>
            <a:r>
              <a:rPr lang="en-US" sz="2400" dirty="0" smtClean="0"/>
              <a:t>EMTREE (</a:t>
            </a:r>
            <a:r>
              <a:rPr lang="en-US" sz="2400" dirty="0" err="1" smtClean="0"/>
              <a:t>Embase</a:t>
            </a:r>
            <a:r>
              <a:rPr lang="en-US"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Vocabularies</a:t>
            </a:r>
            <a:endParaRPr lang="en-US" dirty="0"/>
          </a:p>
        </p:txBody>
      </p:sp>
      <p:sp>
        <p:nvSpPr>
          <p:cNvPr id="3" name="Content Placeholder 2"/>
          <p:cNvSpPr>
            <a:spLocks noGrp="1"/>
          </p:cNvSpPr>
          <p:nvPr>
            <p:ph sz="quarter" idx="1"/>
          </p:nvPr>
        </p:nvSpPr>
        <p:spPr>
          <a:xfrm>
            <a:off x="609600" y="1676400"/>
            <a:ext cx="1901952" cy="4572000"/>
          </a:xfrm>
          <a:solidFill>
            <a:schemeClr val="accent2">
              <a:lumMod val="20000"/>
              <a:lumOff val="80000"/>
            </a:schemeClr>
          </a:solidFill>
        </p:spPr>
        <p:txBody>
          <a:bodyPr>
            <a:normAutofit/>
          </a:bodyPr>
          <a:lstStyle/>
          <a:p>
            <a:pPr marL="514350" indent="-514350" algn="ctr">
              <a:buNone/>
            </a:pPr>
            <a:r>
              <a:rPr lang="en-US" sz="2400" dirty="0" smtClean="0">
                <a:solidFill>
                  <a:schemeClr val="bg2"/>
                </a:solidFill>
              </a:rPr>
              <a:t>Keywords</a:t>
            </a:r>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endParaRPr lang="en-US" sz="2400" dirty="0" smtClean="0">
              <a:solidFill>
                <a:schemeClr val="bg2"/>
              </a:solidFill>
            </a:endParaRPr>
          </a:p>
          <a:p>
            <a:pPr marL="514350" indent="-514350" algn="ctr">
              <a:buNone/>
            </a:pPr>
            <a:r>
              <a:rPr lang="en-US" sz="2400" dirty="0" smtClean="0"/>
              <a:t>Controlled</a:t>
            </a:r>
          </a:p>
          <a:p>
            <a:pPr marL="514350" indent="-514350" algn="ctr">
              <a:buNone/>
            </a:pPr>
            <a:r>
              <a:rPr lang="en-US" sz="2400" dirty="0" smtClean="0"/>
              <a:t>vocabularies</a:t>
            </a:r>
          </a:p>
          <a:p>
            <a:pPr marL="834390" lvl="1" indent="-514350">
              <a:buNone/>
            </a:pPr>
            <a:endParaRPr lang="en-US" dirty="0" smtClean="0"/>
          </a:p>
          <a:p>
            <a:pPr lvl="1"/>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3200400" y="1676400"/>
            <a:ext cx="4943475" cy="4953000"/>
          </a:xfrm>
          <a:prstGeom prst="rect">
            <a:avLst/>
          </a:prstGeom>
          <a:noFill/>
          <a:ln w="9525">
            <a:solidFill>
              <a:schemeClr val="accent1"/>
            </a:solidFill>
            <a:miter lim="800000"/>
            <a:headEnd/>
            <a:tailEnd/>
          </a:ln>
        </p:spPr>
      </p:pic>
      <p:sp>
        <p:nvSpPr>
          <p:cNvPr id="10" name="TextBox 9"/>
          <p:cNvSpPr txBox="1"/>
          <p:nvPr/>
        </p:nvSpPr>
        <p:spPr>
          <a:xfrm>
            <a:off x="7391400" y="1676400"/>
            <a:ext cx="762000" cy="369332"/>
          </a:xfrm>
          <a:prstGeom prst="rect">
            <a:avLst/>
          </a:prstGeom>
          <a:solidFill>
            <a:schemeClr val="bg1">
              <a:lumMod val="95000"/>
            </a:schemeClr>
          </a:solidFill>
          <a:ln>
            <a:solidFill>
              <a:schemeClr val="accent1"/>
            </a:solidFill>
          </a:ln>
        </p:spPr>
        <p:txBody>
          <a:bodyPr wrap="square" rtlCol="0">
            <a:spAutoFit/>
          </a:bodyPr>
          <a:lstStyle/>
          <a:p>
            <a:r>
              <a:rPr lang="en-US" dirty="0" err="1" smtClean="0"/>
              <a:t>MeSH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a:t>
            </a:r>
            <a:r>
              <a:rPr lang="en-US" dirty="0" err="1" smtClean="0"/>
              <a:t>Misc</a:t>
            </a:r>
            <a:endParaRPr lang="en-US" dirty="0"/>
          </a:p>
        </p:txBody>
      </p:sp>
      <p:sp>
        <p:nvSpPr>
          <p:cNvPr id="3" name="Content Placeholder 2"/>
          <p:cNvSpPr>
            <a:spLocks noGrp="1"/>
          </p:cNvSpPr>
          <p:nvPr>
            <p:ph sz="quarter" idx="1"/>
          </p:nvPr>
        </p:nvSpPr>
        <p:spPr>
          <a:xfrm>
            <a:off x="612648" y="1600200"/>
            <a:ext cx="2587752" cy="4495800"/>
          </a:xfrm>
        </p:spPr>
        <p:txBody>
          <a:bodyPr>
            <a:normAutofit/>
          </a:bodyPr>
          <a:lstStyle/>
          <a:p>
            <a:r>
              <a:rPr lang="en-US" sz="2400" dirty="0" smtClean="0"/>
              <a:t>Truncation  </a:t>
            </a:r>
          </a:p>
          <a:p>
            <a:r>
              <a:rPr lang="en-US" sz="2400" dirty="0" smtClean="0"/>
              <a:t>Wild cards</a:t>
            </a:r>
          </a:p>
          <a:p>
            <a:r>
              <a:rPr lang="en-US" sz="2400" dirty="0" smtClean="0"/>
              <a:t>Adjacency</a:t>
            </a:r>
          </a:p>
          <a:p>
            <a:r>
              <a:rPr lang="en-US" sz="2400" dirty="0" smtClean="0"/>
              <a:t>Phrases</a:t>
            </a:r>
          </a:p>
          <a:p>
            <a:r>
              <a:rPr lang="en-US" sz="2400" dirty="0" smtClean="0"/>
              <a:t>Explosion</a:t>
            </a:r>
          </a:p>
          <a:p>
            <a:r>
              <a:rPr lang="en-US" sz="2400" dirty="0" smtClean="0"/>
              <a:t>Subheadings</a:t>
            </a:r>
          </a:p>
          <a:p>
            <a:r>
              <a:rPr lang="en-US" sz="2400" dirty="0" smtClean="0"/>
              <a:t>Filters</a:t>
            </a:r>
            <a:endParaRPr lang="en-US" sz="2400" dirty="0"/>
          </a:p>
        </p:txBody>
      </p:sp>
      <p:sp>
        <p:nvSpPr>
          <p:cNvPr id="4" name="Content Placeholder 2"/>
          <p:cNvSpPr txBox="1">
            <a:spLocks/>
          </p:cNvSpPr>
          <p:nvPr/>
        </p:nvSpPr>
        <p:spPr>
          <a:xfrm>
            <a:off x="3352800" y="1600200"/>
            <a:ext cx="5486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err="1" smtClean="0"/>
              <a:t>obes</a:t>
            </a:r>
            <a:r>
              <a:rPr lang="en-US"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err="1" smtClean="0"/>
              <a:t>an?sthesiology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lvl="0" indent="-320040">
              <a:spcBef>
                <a:spcPts val="700"/>
              </a:spcBef>
              <a:buClr>
                <a:schemeClr val="accent2"/>
              </a:buClr>
              <a:buSzPct val="60000"/>
              <a:buFont typeface="Wingdings"/>
              <a:buChar char=""/>
            </a:pPr>
            <a:r>
              <a:rPr lang="en-US" sz="2400" dirty="0" smtClean="0"/>
              <a:t>screen* adj5 cancer*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“breast cancer”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err="1" smtClean="0"/>
              <a:t>exp</a:t>
            </a:r>
            <a:r>
              <a:rPr lang="en-US" sz="2400" dirty="0" smtClean="0"/>
              <a:t> breast neoplasms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a:t>s</a:t>
            </a:r>
            <a:r>
              <a:rPr lang="en-US" sz="2400" dirty="0" smtClean="0"/>
              <a:t>urgery[subheading]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Language? Publication type?</a:t>
            </a:r>
            <a:endParaRPr lang="en-US" sz="2400" dirty="0"/>
          </a:p>
        </p:txBody>
      </p:sp>
      <p:sp>
        <p:nvSpPr>
          <p:cNvPr id="5" name="TextBox 4"/>
          <p:cNvSpPr txBox="1"/>
          <p:nvPr/>
        </p:nvSpPr>
        <p:spPr>
          <a:xfrm>
            <a:off x="381000" y="5867400"/>
            <a:ext cx="8382000" cy="461665"/>
          </a:xfrm>
          <a:prstGeom prst="rect">
            <a:avLst/>
          </a:prstGeom>
          <a:noFill/>
        </p:spPr>
        <p:txBody>
          <a:bodyPr wrap="square" rtlCol="0">
            <a:spAutoFit/>
          </a:bodyPr>
          <a:lstStyle/>
          <a:p>
            <a:pPr algn="ctr"/>
            <a:r>
              <a:rPr lang="en-US" sz="2400" dirty="0" smtClean="0"/>
              <a:t>Note: Techniques vary from database to database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Concepts: PubMed</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828800"/>
            <a:ext cx="8048625" cy="1609725"/>
          </a:xfrm>
          <a:prstGeom prst="rect">
            <a:avLst/>
          </a:prstGeom>
          <a:noFill/>
          <a:ln w="9525">
            <a:solidFill>
              <a:schemeClr val="accent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 y="3581400"/>
            <a:ext cx="8077200" cy="1600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2533054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Involvement Opportunities</a:t>
            </a:r>
            <a:endParaRPr lang="en-US" dirty="0"/>
          </a:p>
        </p:txBody>
      </p:sp>
      <p:sp>
        <p:nvSpPr>
          <p:cNvPr id="3" name="Content Placeholder 2"/>
          <p:cNvSpPr>
            <a:spLocks noGrp="1"/>
          </p:cNvSpPr>
          <p:nvPr>
            <p:ph sz="quarter" idx="1"/>
          </p:nvPr>
        </p:nvSpPr>
        <p:spPr/>
        <p:txBody>
          <a:bodyPr/>
          <a:lstStyle/>
          <a:p>
            <a:r>
              <a:rPr lang="en-US" dirty="0" smtClean="0"/>
              <a:t>Consultant</a:t>
            </a:r>
          </a:p>
          <a:p>
            <a:r>
              <a:rPr lang="en-US" dirty="0" smtClean="0"/>
              <a:t>Active participant (searcher)</a:t>
            </a:r>
          </a:p>
          <a:p>
            <a:r>
              <a:rPr lang="en-US" dirty="0" smtClean="0"/>
              <a:t>Teacher</a:t>
            </a:r>
            <a:endParaRPr lang="en-US" dirty="0"/>
          </a:p>
        </p:txBody>
      </p:sp>
    </p:spTree>
    <p:extLst>
      <p:ext uri="{BB962C8B-B14F-4D97-AF65-F5344CB8AC3E}">
        <p14:creationId xmlns:p14="http://schemas.microsoft.com/office/powerpoint/2010/main" val="82040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DF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27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Considerations: Sources</a:t>
            </a:r>
            <a:endParaRPr lang="en-US" dirty="0"/>
          </a:p>
        </p:txBody>
      </p:sp>
      <p:sp>
        <p:nvSpPr>
          <p:cNvPr id="3" name="Content Placeholder 2"/>
          <p:cNvSpPr>
            <a:spLocks noGrp="1"/>
          </p:cNvSpPr>
          <p:nvPr>
            <p:ph sz="quarter" idx="1"/>
          </p:nvPr>
        </p:nvSpPr>
        <p:spPr>
          <a:xfrm>
            <a:off x="609600" y="1676400"/>
            <a:ext cx="3581400" cy="4495800"/>
          </a:xfrm>
        </p:spPr>
        <p:txBody>
          <a:bodyPr>
            <a:normAutofit/>
          </a:bodyPr>
          <a:lstStyle/>
          <a:p>
            <a:r>
              <a:rPr lang="en-US" sz="2400" dirty="0" smtClean="0"/>
              <a:t>PubMed</a:t>
            </a:r>
          </a:p>
          <a:p>
            <a:r>
              <a:rPr lang="en-US" sz="2400" dirty="0" smtClean="0"/>
              <a:t>Ovid MEDLINE</a:t>
            </a:r>
          </a:p>
          <a:p>
            <a:r>
              <a:rPr lang="en-US" sz="2400" dirty="0" smtClean="0"/>
              <a:t>EMBASE</a:t>
            </a:r>
          </a:p>
          <a:p>
            <a:r>
              <a:rPr lang="en-US" sz="2400" dirty="0" smtClean="0"/>
              <a:t>Scopus</a:t>
            </a:r>
          </a:p>
          <a:p>
            <a:r>
              <a:rPr lang="en-US" sz="2400" dirty="0" smtClean="0"/>
              <a:t>Web of Science</a:t>
            </a:r>
          </a:p>
          <a:p>
            <a:r>
              <a:rPr lang="en-US" sz="2400" dirty="0" err="1" smtClean="0"/>
              <a:t>PsycINFO</a:t>
            </a:r>
            <a:endParaRPr lang="en-US" sz="2400" dirty="0" smtClean="0"/>
          </a:p>
          <a:p>
            <a:r>
              <a:rPr lang="en-US" sz="2400" dirty="0" smtClean="0"/>
              <a:t>CINAHL</a:t>
            </a:r>
          </a:p>
          <a:p>
            <a:r>
              <a:rPr lang="en-US" sz="2400" dirty="0" smtClean="0"/>
              <a:t>Cochrane Database of Systematic Reviews</a:t>
            </a:r>
          </a:p>
          <a:p>
            <a:endParaRPr lang="en-US" sz="2400" dirty="0" smtClean="0"/>
          </a:p>
          <a:p>
            <a:endParaRPr lang="en-US" sz="2400" dirty="0"/>
          </a:p>
        </p:txBody>
      </p:sp>
      <p:sp>
        <p:nvSpPr>
          <p:cNvPr id="4" name="Content Placeholder 2"/>
          <p:cNvSpPr txBox="1">
            <a:spLocks/>
          </p:cNvSpPr>
          <p:nvPr/>
        </p:nvSpPr>
        <p:spPr>
          <a:xfrm>
            <a:off x="4648200" y="1600200"/>
            <a:ext cx="37338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Conference Papers Index</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ClinicalTrials.gov</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err="1" smtClean="0"/>
              <a:t>Proquest</a:t>
            </a:r>
            <a:r>
              <a:rPr lang="en-US" sz="2400" dirty="0" smtClean="0"/>
              <a:t> Theses &amp; Dissertations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CABI</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Google Scholar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Sociological Abstracts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dirty="0" smtClean="0"/>
              <a:t>And others…</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lang="en-US" sz="24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smtClean="0"/>
              <a:t>Searching Considerations: Sources</a:t>
            </a:r>
            <a:endParaRPr lang="en-US" dirty="0"/>
          </a:p>
        </p:txBody>
      </p:sp>
      <p:sp>
        <p:nvSpPr>
          <p:cNvPr id="164867" name="Rectangle 3"/>
          <p:cNvSpPr>
            <a:spLocks noGrp="1" noChangeArrowheads="1"/>
          </p:cNvSpPr>
          <p:nvPr>
            <p:ph type="body" idx="1"/>
          </p:nvPr>
        </p:nvSpPr>
        <p:spPr/>
        <p:txBody>
          <a:bodyPr>
            <a:normAutofit fontScale="92500" lnSpcReduction="20000"/>
          </a:bodyPr>
          <a:lstStyle/>
          <a:p>
            <a:r>
              <a:rPr lang="en-US" dirty="0" smtClean="0"/>
              <a:t>Examine </a:t>
            </a:r>
            <a:r>
              <a:rPr lang="en-US" dirty="0"/>
              <a:t>the references of articles of </a:t>
            </a:r>
            <a:r>
              <a:rPr lang="en-US" dirty="0" smtClean="0"/>
              <a:t>relevance</a:t>
            </a:r>
          </a:p>
          <a:p>
            <a:pPr lvl="1"/>
            <a:r>
              <a:rPr lang="en-US" dirty="0" smtClean="0"/>
              <a:t>Included studies and relevant reviews</a:t>
            </a:r>
            <a:endParaRPr lang="en-US" dirty="0"/>
          </a:p>
          <a:p>
            <a:r>
              <a:rPr lang="en-US" dirty="0" smtClean="0"/>
              <a:t>Use ‘cited by’ features </a:t>
            </a:r>
          </a:p>
          <a:p>
            <a:pPr lvl="1"/>
            <a:r>
              <a:rPr lang="en-US" dirty="0" smtClean="0"/>
              <a:t>Web of Science, Google Scholar</a:t>
            </a:r>
          </a:p>
          <a:p>
            <a:r>
              <a:rPr lang="en-US" dirty="0" smtClean="0"/>
              <a:t>Contact authors, companies, orgs, societies, etc.  </a:t>
            </a:r>
          </a:p>
          <a:p>
            <a:r>
              <a:rPr lang="en-US" dirty="0" smtClean="0"/>
              <a:t>Snowballing (</a:t>
            </a:r>
            <a:r>
              <a:rPr lang="en-US" dirty="0" err="1" smtClean="0"/>
              <a:t>esp</a:t>
            </a:r>
            <a:r>
              <a:rPr lang="en-US" dirty="0" smtClean="0"/>
              <a:t> for complex questions or interventions)</a:t>
            </a:r>
          </a:p>
          <a:p>
            <a:r>
              <a:rPr lang="en-US" dirty="0" smtClean="0"/>
              <a:t>Hand search important journals (by Impact Factor, perhaps)</a:t>
            </a:r>
          </a:p>
          <a:p>
            <a:r>
              <a:rPr lang="en-US" dirty="0" smtClean="0"/>
              <a:t>Search for ongoing studies (prelim data)</a:t>
            </a:r>
          </a:p>
          <a:p>
            <a:pPr lvl="1"/>
            <a:r>
              <a:rPr lang="en-US" dirty="0" smtClean="0"/>
              <a:t>Clinicaltrials.gov ;  controlled-trials.com (ISRCTN)</a:t>
            </a:r>
          </a:p>
          <a:p>
            <a:r>
              <a:rPr lang="en-US" dirty="0" smtClean="0"/>
              <a:t>Citation tracking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Considerations: Grey literature</a:t>
            </a:r>
            <a:endParaRPr lang="en-US" dirty="0"/>
          </a:p>
        </p:txBody>
      </p:sp>
      <p:sp>
        <p:nvSpPr>
          <p:cNvPr id="3" name="Content Placeholder 2"/>
          <p:cNvSpPr>
            <a:spLocks noGrp="1"/>
          </p:cNvSpPr>
          <p:nvPr>
            <p:ph sz="quarter" idx="1"/>
          </p:nvPr>
        </p:nvSpPr>
        <p:spPr/>
        <p:txBody>
          <a:bodyPr/>
          <a:lstStyle/>
          <a:p>
            <a:r>
              <a:rPr lang="en-US" sz="2400" dirty="0" smtClean="0"/>
              <a:t>“Information produced on all levels of government, academic, business and industry in electronic and print formats not controlled by commercial publishing, i.e., where publishing is not the primary activity of the producing body”</a:t>
            </a:r>
          </a:p>
          <a:p>
            <a:r>
              <a:rPr lang="en-US" sz="2400" dirty="0" smtClean="0"/>
              <a:t>Types</a:t>
            </a:r>
          </a:p>
          <a:p>
            <a:pPr lvl="1"/>
            <a:r>
              <a:rPr lang="en-US" sz="2400" dirty="0" smtClean="0"/>
              <a:t>Conference abstracts (Conference Papers Index)</a:t>
            </a:r>
          </a:p>
          <a:p>
            <a:pPr lvl="1"/>
            <a:r>
              <a:rPr lang="en-US" sz="2400" dirty="0" smtClean="0"/>
              <a:t>Clinical trials (ClinicalTrials.gov)</a:t>
            </a:r>
          </a:p>
          <a:p>
            <a:pPr lvl="1"/>
            <a:r>
              <a:rPr lang="en-US" sz="2400" dirty="0" smtClean="0"/>
              <a:t>Government reports, documents (.</a:t>
            </a:r>
            <a:r>
              <a:rPr lang="en-US" sz="2400" dirty="0" err="1" smtClean="0"/>
              <a:t>gov</a:t>
            </a:r>
            <a:r>
              <a:rPr lang="en-US" sz="2400" dirty="0" smtClean="0"/>
              <a:t>, CABI)</a:t>
            </a:r>
          </a:p>
          <a:p>
            <a:pPr lvl="1"/>
            <a:r>
              <a:rPr lang="en-US" sz="2400" dirty="0" smtClean="0"/>
              <a:t>Dissertations (</a:t>
            </a:r>
            <a:r>
              <a:rPr lang="en-US" sz="2400" dirty="0" err="1" smtClean="0"/>
              <a:t>ProQuest</a:t>
            </a:r>
            <a:r>
              <a:rPr lang="en-US" sz="2400" dirty="0" smtClean="0"/>
              <a:t> Dissertations and Theses)</a:t>
            </a:r>
          </a:p>
          <a:p>
            <a:pPr lvl="1"/>
            <a:r>
              <a:rPr lang="en-US" sz="2400" dirty="0" smtClean="0"/>
              <a:t>Unpublished manuscripts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Considerations: Translation</a:t>
            </a:r>
            <a:endParaRPr lang="en-US" dirty="0"/>
          </a:p>
        </p:txBody>
      </p:sp>
      <p:sp>
        <p:nvSpPr>
          <p:cNvPr id="7" name="Rectangle 6"/>
          <p:cNvSpPr/>
          <p:nvPr/>
        </p:nvSpPr>
        <p:spPr>
          <a:xfrm>
            <a:off x="457200" y="2971800"/>
            <a:ext cx="3733800" cy="3693319"/>
          </a:xfrm>
          <a:prstGeom prst="rect">
            <a:avLst/>
          </a:prstGeom>
          <a:ln>
            <a:solidFill>
              <a:schemeClr val="accent1"/>
            </a:solidFill>
          </a:ln>
        </p:spPr>
        <p:txBody>
          <a:bodyPr wrap="square">
            <a:spAutoFit/>
          </a:bodyPr>
          <a:lstStyle/>
          <a:p>
            <a:r>
              <a:rPr lang="en-US" dirty="0" smtClean="0"/>
              <a:t>1. exp Arthritis, Rheumatoid/</a:t>
            </a:r>
          </a:p>
          <a:p>
            <a:r>
              <a:rPr lang="en-US" dirty="0" smtClean="0"/>
              <a:t>2. exp Inflammatory Bowel Diseases/</a:t>
            </a:r>
          </a:p>
          <a:p>
            <a:r>
              <a:rPr lang="en-US" dirty="0" smtClean="0"/>
              <a:t>3. cuc.tw.</a:t>
            </a:r>
          </a:p>
          <a:p>
            <a:r>
              <a:rPr lang="en-US" dirty="0" smtClean="0"/>
              <a:t>4. chronic ulcerative colitis.tw.</a:t>
            </a:r>
          </a:p>
          <a:p>
            <a:r>
              <a:rPr lang="en-US" dirty="0" smtClean="0"/>
              <a:t>5. </a:t>
            </a:r>
            <a:r>
              <a:rPr lang="en-US" dirty="0" err="1" smtClean="0"/>
              <a:t>crohn</a:t>
            </a:r>
            <a:r>
              <a:rPr lang="en-US" dirty="0" smtClean="0"/>
              <a:t>*.</a:t>
            </a:r>
            <a:r>
              <a:rPr lang="en-US" dirty="0" err="1" smtClean="0"/>
              <a:t>tw</a:t>
            </a:r>
            <a:r>
              <a:rPr lang="en-US" dirty="0" smtClean="0"/>
              <a:t>.</a:t>
            </a:r>
          </a:p>
          <a:p>
            <a:r>
              <a:rPr lang="en-US" dirty="0" smtClean="0"/>
              <a:t>6. ibd.tw.</a:t>
            </a:r>
          </a:p>
          <a:p>
            <a:r>
              <a:rPr lang="en-US" dirty="0" smtClean="0"/>
              <a:t>7. rheumatoid arthritis.tw.</a:t>
            </a:r>
          </a:p>
          <a:p>
            <a:r>
              <a:rPr lang="en-US" dirty="0" smtClean="0"/>
              <a:t>8. or/1-7</a:t>
            </a:r>
          </a:p>
          <a:p>
            <a:r>
              <a:rPr lang="en-US" dirty="0" smtClean="0"/>
              <a:t>9. exp Postoperative Complications/</a:t>
            </a:r>
          </a:p>
          <a:p>
            <a:r>
              <a:rPr lang="en-US" dirty="0" smtClean="0"/>
              <a:t>10. exp </a:t>
            </a:r>
            <a:r>
              <a:rPr lang="en-US" dirty="0" err="1" smtClean="0"/>
              <a:t>Perioperative</a:t>
            </a:r>
            <a:r>
              <a:rPr lang="en-US" dirty="0" smtClean="0"/>
              <a:t> Care/</a:t>
            </a:r>
          </a:p>
          <a:p>
            <a:r>
              <a:rPr lang="en-US" dirty="0" smtClean="0"/>
              <a:t>11. </a:t>
            </a:r>
            <a:r>
              <a:rPr lang="en-US" dirty="0" err="1" smtClean="0"/>
              <a:t>su.fs</a:t>
            </a:r>
            <a:r>
              <a:rPr lang="en-US" dirty="0" smtClean="0"/>
              <a:t>.</a:t>
            </a:r>
          </a:p>
          <a:p>
            <a:r>
              <a:rPr lang="en-US" dirty="0" smtClean="0"/>
              <a:t>12. or/9-11</a:t>
            </a:r>
          </a:p>
          <a:p>
            <a:r>
              <a:rPr lang="en-US" dirty="0" smtClean="0"/>
              <a:t>13. 8 and 12</a:t>
            </a:r>
            <a:endParaRPr lang="en-US" dirty="0"/>
          </a:p>
        </p:txBody>
      </p:sp>
      <p:sp>
        <p:nvSpPr>
          <p:cNvPr id="8" name="TextBox 7"/>
          <p:cNvSpPr txBox="1"/>
          <p:nvPr/>
        </p:nvSpPr>
        <p:spPr>
          <a:xfrm>
            <a:off x="457200" y="2438400"/>
            <a:ext cx="3733800" cy="369332"/>
          </a:xfrm>
          <a:prstGeom prst="rect">
            <a:avLst/>
          </a:prstGeom>
          <a:noFill/>
        </p:spPr>
        <p:txBody>
          <a:bodyPr wrap="square" rtlCol="0">
            <a:spAutoFit/>
          </a:bodyPr>
          <a:lstStyle/>
          <a:p>
            <a:pPr algn="ctr"/>
            <a:r>
              <a:rPr lang="en-US" dirty="0" smtClean="0"/>
              <a:t>Ovid MEDLINE</a:t>
            </a:r>
            <a:endParaRPr lang="en-US" dirty="0"/>
          </a:p>
        </p:txBody>
      </p:sp>
      <p:sp>
        <p:nvSpPr>
          <p:cNvPr id="9" name="Rectangle 8"/>
          <p:cNvSpPr/>
          <p:nvPr/>
        </p:nvSpPr>
        <p:spPr>
          <a:xfrm>
            <a:off x="4343400" y="2971800"/>
            <a:ext cx="4572000" cy="2862322"/>
          </a:xfrm>
          <a:prstGeom prst="rect">
            <a:avLst/>
          </a:prstGeom>
          <a:ln>
            <a:solidFill>
              <a:schemeClr val="accent1"/>
            </a:solidFill>
          </a:ln>
        </p:spPr>
        <p:txBody>
          <a:bodyPr>
            <a:spAutoFit/>
          </a:bodyPr>
          <a:lstStyle/>
          <a:p>
            <a:r>
              <a:rPr lang="en-US" dirty="0" smtClean="0"/>
              <a:t>("inflammatory bowel diseases"[mesh] OR "chronic ulcerative colitis” OR </a:t>
            </a:r>
            <a:r>
              <a:rPr lang="en-US" dirty="0" err="1" smtClean="0"/>
              <a:t>cuc</a:t>
            </a:r>
            <a:r>
              <a:rPr lang="en-US" dirty="0" smtClean="0"/>
              <a:t>[title/abstract] OR </a:t>
            </a:r>
            <a:r>
              <a:rPr lang="en-US" dirty="0" err="1" smtClean="0"/>
              <a:t>crohn</a:t>
            </a:r>
            <a:r>
              <a:rPr lang="en-US" dirty="0" smtClean="0"/>
              <a:t>[title/abstract] OR "</a:t>
            </a:r>
            <a:r>
              <a:rPr lang="en-US" dirty="0" err="1" smtClean="0"/>
              <a:t>crohn's</a:t>
            </a:r>
            <a:r>
              <a:rPr lang="en-US" dirty="0" smtClean="0"/>
              <a:t>” [title/abstract] OR </a:t>
            </a:r>
            <a:r>
              <a:rPr lang="en-US" dirty="0" err="1" smtClean="0"/>
              <a:t>crohns</a:t>
            </a:r>
            <a:r>
              <a:rPr lang="en-US" dirty="0" smtClean="0"/>
              <a:t>[title/abstract] OR </a:t>
            </a:r>
            <a:r>
              <a:rPr lang="en-US" dirty="0" err="1" smtClean="0"/>
              <a:t>ibd</a:t>
            </a:r>
            <a:r>
              <a:rPr lang="en-US" dirty="0" smtClean="0"/>
              <a:t>[title/abstract] OR "rheumatoid arthritis” [title/abstract]) AND ("postoperative complications"[mesh] OR "perioperative care"[mesh</a:t>
            </a:r>
            <a:r>
              <a:rPr lang="en-US" dirty="0" smtClean="0">
                <a:solidFill>
                  <a:srgbClr val="000000"/>
                </a:solidFill>
              </a:rPr>
              <a:t>] OR "surgery"[Subheading] </a:t>
            </a:r>
            <a:r>
              <a:rPr lang="en-US" dirty="0" smtClean="0"/>
              <a:t>OR "post operative"[title/abstract] OR "postoperative"[title/abstract])</a:t>
            </a:r>
            <a:endParaRPr lang="en-US" dirty="0"/>
          </a:p>
        </p:txBody>
      </p:sp>
      <p:sp>
        <p:nvSpPr>
          <p:cNvPr id="10" name="TextBox 9"/>
          <p:cNvSpPr txBox="1"/>
          <p:nvPr/>
        </p:nvSpPr>
        <p:spPr>
          <a:xfrm>
            <a:off x="4724400" y="2438400"/>
            <a:ext cx="3733800" cy="369332"/>
          </a:xfrm>
          <a:prstGeom prst="rect">
            <a:avLst/>
          </a:prstGeom>
          <a:noFill/>
        </p:spPr>
        <p:txBody>
          <a:bodyPr wrap="square" rtlCol="0">
            <a:spAutoFit/>
          </a:bodyPr>
          <a:lstStyle/>
          <a:p>
            <a:pPr algn="ctr"/>
            <a:r>
              <a:rPr lang="en-US" dirty="0" smtClean="0"/>
              <a:t>PubMed</a:t>
            </a:r>
            <a:endParaRPr lang="en-US" dirty="0"/>
          </a:p>
        </p:txBody>
      </p:sp>
      <p:sp>
        <p:nvSpPr>
          <p:cNvPr id="11" name="TextBox 10"/>
          <p:cNvSpPr txBox="1"/>
          <p:nvPr/>
        </p:nvSpPr>
        <p:spPr>
          <a:xfrm>
            <a:off x="457200" y="1676400"/>
            <a:ext cx="8458200" cy="461665"/>
          </a:xfrm>
          <a:prstGeom prst="rect">
            <a:avLst/>
          </a:prstGeom>
          <a:noFill/>
        </p:spPr>
        <p:txBody>
          <a:bodyPr wrap="square" rtlCol="0">
            <a:spAutoFit/>
          </a:bodyPr>
          <a:lstStyle/>
          <a:p>
            <a:pPr marL="342900" indent="-342900">
              <a:buFont typeface="Arial"/>
              <a:buChar char="•"/>
            </a:pPr>
            <a:r>
              <a:rPr lang="en-US" sz="2400" dirty="0"/>
              <a:t>Use core articles to test searches &amp; harvest subject headings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r>
              <a:rPr lang="en-US" dirty="0" smtClean="0"/>
              <a:t>Searching Considerations: Filters</a:t>
            </a:r>
            <a:endParaRPr lang="en-US" dirty="0"/>
          </a:p>
        </p:txBody>
      </p:sp>
      <p:sp>
        <p:nvSpPr>
          <p:cNvPr id="3" name="Content Placeholder 2"/>
          <p:cNvSpPr>
            <a:spLocks noGrp="1"/>
          </p:cNvSpPr>
          <p:nvPr>
            <p:ph sz="quarter" idx="1"/>
          </p:nvPr>
        </p:nvSpPr>
        <p:spPr/>
        <p:txBody>
          <a:bodyPr>
            <a:normAutofit/>
          </a:bodyPr>
          <a:lstStyle/>
          <a:p>
            <a:r>
              <a:rPr lang="en-US" sz="2400" dirty="0" smtClean="0"/>
              <a:t>Methodological filter</a:t>
            </a:r>
          </a:p>
          <a:p>
            <a:pPr lvl="1"/>
            <a:r>
              <a:rPr lang="en-US" sz="2100" dirty="0" smtClean="0"/>
              <a:t>A predefined search designed to target specific study methodologies (RCTs, Cohort, Systematic Reviews)</a:t>
            </a:r>
          </a:p>
          <a:p>
            <a:pPr lvl="1"/>
            <a:r>
              <a:rPr lang="en-US" sz="2100" dirty="0" smtClean="0"/>
              <a:t>Consider using a validated filter</a:t>
            </a:r>
          </a:p>
          <a:p>
            <a:endParaRPr lang="en-US" sz="2400" dirty="0" smtClean="0"/>
          </a:p>
        </p:txBody>
      </p:sp>
      <p:pic>
        <p:nvPicPr>
          <p:cNvPr id="4" name="Picture 3" descr="Screen shot 2013-09-04 at 12.38.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86200"/>
            <a:ext cx="8229600" cy="1517976"/>
          </a:xfrm>
          <a:prstGeom prst="rect">
            <a:avLst/>
          </a:prstGeom>
          <a:ln>
            <a:solidFill>
              <a:srgbClr val="4F81BD"/>
            </a:solid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Considerations: Filters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2400" dirty="0"/>
              <a:t>Clinical Queries</a:t>
            </a:r>
          </a:p>
          <a:p>
            <a:pPr lvl="1"/>
            <a:r>
              <a:rPr lang="en-US" sz="1900" dirty="0"/>
              <a:t>http://www.ncbi.nlm.nih.gov/books/NBK3827/#pubmedhelp.Clinical_Queries_Filters</a:t>
            </a:r>
          </a:p>
          <a:p>
            <a:r>
              <a:rPr lang="en-US" sz="2500" dirty="0"/>
              <a:t>PubMed Special Queries</a:t>
            </a:r>
          </a:p>
          <a:p>
            <a:pPr lvl="1"/>
            <a:r>
              <a:rPr lang="en-US" sz="1900" dirty="0"/>
              <a:t>http://www.nlm.nih.gov/bsd/</a:t>
            </a:r>
            <a:r>
              <a:rPr lang="en-US" sz="1900" dirty="0" err="1" smtClean="0"/>
              <a:t>special_queries.html</a:t>
            </a:r>
            <a:endParaRPr lang="en-US" sz="1900" dirty="0"/>
          </a:p>
          <a:p>
            <a:r>
              <a:rPr lang="en-US" sz="2400" dirty="0"/>
              <a:t>HIRU (McMaster University)</a:t>
            </a:r>
          </a:p>
          <a:p>
            <a:pPr lvl="1"/>
            <a:r>
              <a:rPr lang="en-US" sz="1900" dirty="0"/>
              <a:t>http://hiru.mcmaster.ca/hiru/</a:t>
            </a:r>
            <a:r>
              <a:rPr lang="en-US" sz="1900" dirty="0" smtClean="0"/>
              <a:t>HIRU_Hedges_home.aspx </a:t>
            </a:r>
            <a:endParaRPr lang="en-US" sz="1900" dirty="0"/>
          </a:p>
          <a:p>
            <a:r>
              <a:rPr lang="en-US" sz="2400" dirty="0"/>
              <a:t>SIGN</a:t>
            </a:r>
            <a:r>
              <a:rPr lang="en-US" sz="2100" dirty="0"/>
              <a:t> </a:t>
            </a:r>
          </a:p>
          <a:p>
            <a:pPr lvl="1"/>
            <a:r>
              <a:rPr lang="en-US" sz="1900" dirty="0"/>
              <a:t>http://www.sign.ac.uk/methodology/filters.html</a:t>
            </a:r>
          </a:p>
          <a:p>
            <a:r>
              <a:rPr lang="en-US" sz="2400" dirty="0" err="1"/>
              <a:t>InterTASC</a:t>
            </a:r>
            <a:r>
              <a:rPr lang="en-US" sz="2100" dirty="0"/>
              <a:t> </a:t>
            </a:r>
          </a:p>
          <a:p>
            <a:pPr lvl="1"/>
            <a:r>
              <a:rPr lang="en-US" sz="1900" dirty="0"/>
              <a:t>http://www.york.ac.uk/inst/crd/intertasc/</a:t>
            </a:r>
          </a:p>
          <a:p>
            <a:r>
              <a:rPr lang="en-US" sz="2500" dirty="0"/>
              <a:t>Cochrane Groups</a:t>
            </a:r>
          </a:p>
          <a:p>
            <a:pPr lvl="1"/>
            <a:r>
              <a:rPr lang="en-US" sz="1900" dirty="0"/>
              <a:t>http://www.lib.umich.edu/database/link/</a:t>
            </a:r>
            <a:r>
              <a:rPr lang="en-US" sz="1900" dirty="0" smtClean="0"/>
              <a:t>11791</a:t>
            </a:r>
            <a:endParaRPr lang="en-US" sz="1900" dirty="0"/>
          </a:p>
          <a:p>
            <a:r>
              <a:rPr lang="en-US" sz="2400" dirty="0"/>
              <a:t>A Comparison of 38 RCT filters</a:t>
            </a:r>
          </a:p>
          <a:p>
            <a:pPr lvl="1"/>
            <a:r>
              <a:rPr lang="en-US" sz="1900" dirty="0"/>
              <a:t>http://www.ncbi.nlm.nih.gov/pubmed/19712211 </a:t>
            </a:r>
          </a:p>
          <a:p>
            <a:endParaRPr lang="en-US" dirty="0"/>
          </a:p>
        </p:txBody>
      </p:sp>
    </p:spTree>
    <p:extLst>
      <p:ext uri="{BB962C8B-B14F-4D97-AF65-F5344CB8AC3E}">
        <p14:creationId xmlns:p14="http://schemas.microsoft.com/office/powerpoint/2010/main" val="148601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Considerations: Evaluating Searches  </a:t>
            </a:r>
            <a:endParaRPr lang="en-US" dirty="0"/>
          </a:p>
        </p:txBody>
      </p:sp>
      <p:sp>
        <p:nvSpPr>
          <p:cNvPr id="3" name="Content Placeholder 2"/>
          <p:cNvSpPr>
            <a:spLocks noGrp="1"/>
          </p:cNvSpPr>
          <p:nvPr>
            <p:ph sz="quarter" idx="1"/>
          </p:nvPr>
        </p:nvSpPr>
        <p:spPr>
          <a:xfrm>
            <a:off x="612648" y="1600200"/>
            <a:ext cx="8153400" cy="4419600"/>
          </a:xfrm>
        </p:spPr>
        <p:txBody>
          <a:bodyPr/>
          <a:lstStyle/>
          <a:p>
            <a:r>
              <a:rPr lang="en-US" dirty="0" smtClean="0"/>
              <a:t>Important to validate your search in </a:t>
            </a:r>
            <a:r>
              <a:rPr lang="en-US" u="sng" dirty="0" smtClean="0"/>
              <a:t>each</a:t>
            </a:r>
            <a:r>
              <a:rPr lang="en-US" dirty="0" smtClean="0"/>
              <a:t> database</a:t>
            </a:r>
          </a:p>
          <a:p>
            <a:r>
              <a:rPr lang="en-US" dirty="0" smtClean="0"/>
              <a:t>Make sure search captures </a:t>
            </a:r>
            <a:r>
              <a:rPr lang="en-US" u="sng" dirty="0" smtClean="0"/>
              <a:t>all</a:t>
            </a:r>
            <a:r>
              <a:rPr lang="en-US" dirty="0" smtClean="0"/>
              <a:t> core articles</a:t>
            </a:r>
          </a:p>
          <a:p>
            <a:pPr lvl="1"/>
            <a:r>
              <a:rPr lang="en-US" dirty="0" smtClean="0"/>
              <a:t>If search doesn’t, why?</a:t>
            </a:r>
          </a:p>
          <a:p>
            <a:r>
              <a:rPr lang="en-US" dirty="0" smtClean="0"/>
              <a:t>How:</a:t>
            </a:r>
          </a:p>
          <a:p>
            <a:endParaRPr lang="en-US" dirty="0" smtClean="0"/>
          </a:p>
        </p:txBody>
      </p:sp>
      <p:pic>
        <p:nvPicPr>
          <p:cNvPr id="4" name="Picture 3" descr="Screen shot 2013-07-08 at 9.57.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62400"/>
            <a:ext cx="8229600" cy="1670150"/>
          </a:xfrm>
          <a:prstGeom prst="rect">
            <a:avLst/>
          </a:prstGeom>
          <a:ln>
            <a:solidFill>
              <a:srgbClr val="94B6D2"/>
            </a:solid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81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0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IOM</a:t>
            </a:r>
            <a:endParaRPr lang="en-US" dirty="0"/>
          </a:p>
        </p:txBody>
      </p:sp>
      <p:sp>
        <p:nvSpPr>
          <p:cNvPr id="3" name="Content Placeholder 2"/>
          <p:cNvSpPr>
            <a:spLocks noGrp="1"/>
          </p:cNvSpPr>
          <p:nvPr>
            <p:ph sz="quarter" idx="1"/>
          </p:nvPr>
        </p:nvSpPr>
        <p:spPr/>
        <p:txBody>
          <a:bodyPr/>
          <a:lstStyle/>
          <a:p>
            <a:r>
              <a:rPr lang="en-US" sz="2400" dirty="0" smtClean="0"/>
              <a:t>Standards for Initiating a Systematic Review</a:t>
            </a:r>
          </a:p>
          <a:p>
            <a:pPr lvl="1"/>
            <a:r>
              <a:rPr lang="en-US" sz="2000" u="sng" dirty="0" smtClean="0"/>
              <a:t>Standard 2.1</a:t>
            </a:r>
            <a:r>
              <a:rPr lang="en-US" sz="2000" dirty="0" smtClean="0"/>
              <a:t> </a:t>
            </a:r>
            <a:r>
              <a:rPr lang="en-US" sz="2000" dirty="0"/>
              <a:t>Establish a team with appropriate expertise and </a:t>
            </a:r>
            <a:r>
              <a:rPr lang="en-US" sz="2000" dirty="0" smtClean="0"/>
              <a:t>experience to conduct the systematic review</a:t>
            </a:r>
          </a:p>
          <a:p>
            <a:pPr lvl="2"/>
            <a:r>
              <a:rPr lang="en-US" sz="2000" dirty="0"/>
              <a:t>2.1.3 Include expertise in searching for relevant </a:t>
            </a:r>
            <a:r>
              <a:rPr lang="en-US" sz="2000" dirty="0" smtClean="0"/>
              <a:t>evidence</a:t>
            </a:r>
          </a:p>
          <a:p>
            <a:pPr lvl="1"/>
            <a:r>
              <a:rPr lang="en-US" sz="2000" u="sng" dirty="0"/>
              <a:t>Standard 2.5</a:t>
            </a:r>
            <a:r>
              <a:rPr lang="en-US" sz="2000" dirty="0"/>
              <a:t> Formulate the topic for the systematic review</a:t>
            </a:r>
          </a:p>
          <a:p>
            <a:pPr lvl="2"/>
            <a:r>
              <a:rPr lang="en-US" sz="2000" dirty="0"/>
              <a:t>2.5.1 Confirm the need for a new </a:t>
            </a:r>
            <a:r>
              <a:rPr lang="en-US" sz="2000" dirty="0" smtClean="0"/>
              <a:t>review</a:t>
            </a:r>
          </a:p>
          <a:p>
            <a:pPr lvl="1"/>
            <a:r>
              <a:rPr lang="en-US" sz="2000" u="sng" dirty="0" smtClean="0"/>
              <a:t>Standard 2.6</a:t>
            </a:r>
            <a:r>
              <a:rPr lang="en-US" sz="2000" dirty="0" smtClean="0"/>
              <a:t> Develop a systematic review protocol</a:t>
            </a:r>
          </a:p>
          <a:p>
            <a:pPr lvl="2"/>
            <a:r>
              <a:rPr lang="en-US" sz="2000" dirty="0" smtClean="0"/>
              <a:t>2.6.4 Describe the search strategy for identifying relevant evidence</a:t>
            </a:r>
            <a:endParaRPr lang="en-US" sz="2000" dirty="0"/>
          </a:p>
          <a:p>
            <a:pPr marL="685800" lvl="2" indent="0">
              <a:buNone/>
            </a:pPr>
            <a:endParaRPr lang="en-US" sz="2100" dirty="0" smtClean="0"/>
          </a:p>
          <a:p>
            <a:pPr lvl="1"/>
            <a:endParaRPr lang="en-US" sz="2100" dirty="0" smtClean="0"/>
          </a:p>
          <a:p>
            <a:pPr lvl="1"/>
            <a:endParaRPr lang="en-US" dirty="0"/>
          </a:p>
        </p:txBody>
      </p:sp>
    </p:spTree>
    <p:extLst>
      <p:ext uri="{BB962C8B-B14F-4D97-AF65-F5344CB8AC3E}">
        <p14:creationId xmlns:p14="http://schemas.microsoft.com/office/powerpoint/2010/main" val="19290480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a:bodyPr>
          <a:lstStyle/>
          <a:p>
            <a:r>
              <a:rPr lang="en-US" dirty="0" smtClean="0"/>
              <a:t>Communicating with researchers</a:t>
            </a:r>
          </a:p>
          <a:p>
            <a:r>
              <a:rPr lang="en-US" dirty="0" smtClean="0"/>
              <a:t>Teaching concepts</a:t>
            </a:r>
          </a:p>
          <a:p>
            <a:r>
              <a:rPr lang="en-US" dirty="0" smtClean="0"/>
              <a:t>Searching Considerations</a:t>
            </a:r>
          </a:p>
          <a:p>
            <a:r>
              <a:rPr lang="en-US" dirty="0" smtClean="0"/>
              <a:t>Reporting</a:t>
            </a:r>
          </a:p>
          <a:p>
            <a:r>
              <a:rPr lang="en-US" dirty="0" smtClean="0"/>
              <a:t>Writing Methods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IOM</a:t>
            </a:r>
            <a:endParaRPr lang="en-US" dirty="0"/>
          </a:p>
        </p:txBody>
      </p:sp>
      <p:sp>
        <p:nvSpPr>
          <p:cNvPr id="3" name="Content Placeholder 2"/>
          <p:cNvSpPr>
            <a:spLocks noGrp="1"/>
          </p:cNvSpPr>
          <p:nvPr>
            <p:ph sz="quarter" idx="1"/>
          </p:nvPr>
        </p:nvSpPr>
        <p:spPr/>
        <p:txBody>
          <a:bodyPr>
            <a:normAutofit/>
          </a:bodyPr>
          <a:lstStyle/>
          <a:p>
            <a:r>
              <a:rPr lang="en-US" sz="2400" dirty="0" smtClean="0"/>
              <a:t>Standards for Finding and Assessing Individual Studies</a:t>
            </a:r>
          </a:p>
          <a:p>
            <a:pPr lvl="1"/>
            <a:r>
              <a:rPr lang="en-US" sz="2000" u="sng" dirty="0" smtClean="0"/>
              <a:t>Standard 3.1</a:t>
            </a:r>
            <a:r>
              <a:rPr lang="en-US" sz="2000" dirty="0" smtClean="0"/>
              <a:t> Conduct a comprehensive systematic search for evidence</a:t>
            </a:r>
          </a:p>
          <a:p>
            <a:pPr lvl="2"/>
            <a:r>
              <a:rPr lang="en-US" sz="1800" dirty="0" smtClean="0"/>
              <a:t>3.1.1 Work with a librarian or other information specialist trained in performing systematic reviews to plan the search strategy  </a:t>
            </a:r>
          </a:p>
          <a:p>
            <a:pPr lvl="2"/>
            <a:r>
              <a:rPr lang="en-US" sz="1800" dirty="0" smtClean="0"/>
              <a:t>3.1.2 Design the search strategy to address each key research question</a:t>
            </a:r>
          </a:p>
          <a:p>
            <a:pPr lvl="2"/>
            <a:r>
              <a:rPr lang="en-US" sz="1800" dirty="0" smtClean="0"/>
              <a:t>3.1.3 Use an independent librarian or other information specialist to peer review the search strategy</a:t>
            </a:r>
          </a:p>
          <a:p>
            <a:pPr lvl="2"/>
            <a:r>
              <a:rPr lang="en-US" sz="1800" dirty="0" smtClean="0"/>
              <a:t>3.1.4 – 3.1.9 Search various databases and update searches</a:t>
            </a:r>
          </a:p>
          <a:p>
            <a:pPr lvl="2"/>
            <a:endParaRPr lang="en-US" sz="2000" dirty="0" smtClean="0"/>
          </a:p>
          <a:p>
            <a:pPr marL="685800" lvl="2" indent="0">
              <a:buNone/>
            </a:pPr>
            <a:endParaRPr lang="en-US" sz="2100" dirty="0" smtClean="0"/>
          </a:p>
          <a:p>
            <a:pPr lvl="1"/>
            <a:endParaRPr lang="en-US" sz="2100" dirty="0" smtClean="0"/>
          </a:p>
          <a:p>
            <a:pPr lvl="1"/>
            <a:endParaRPr lang="en-US" dirty="0"/>
          </a:p>
        </p:txBody>
      </p:sp>
    </p:spTree>
    <p:extLst>
      <p:ext uri="{BB962C8B-B14F-4D97-AF65-F5344CB8AC3E}">
        <p14:creationId xmlns:p14="http://schemas.microsoft.com/office/powerpoint/2010/main" val="3004402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IOM</a:t>
            </a:r>
            <a:endParaRPr lang="en-US" dirty="0"/>
          </a:p>
        </p:txBody>
      </p:sp>
      <p:sp>
        <p:nvSpPr>
          <p:cNvPr id="3" name="Content Placeholder 2"/>
          <p:cNvSpPr>
            <a:spLocks noGrp="1"/>
          </p:cNvSpPr>
          <p:nvPr>
            <p:ph sz="quarter" idx="1"/>
          </p:nvPr>
        </p:nvSpPr>
        <p:spPr/>
        <p:txBody>
          <a:bodyPr>
            <a:normAutofit/>
          </a:bodyPr>
          <a:lstStyle/>
          <a:p>
            <a:r>
              <a:rPr lang="en-US" sz="2400" dirty="0" smtClean="0"/>
              <a:t>Standards for Finding and Assessing Individual Studies</a:t>
            </a:r>
          </a:p>
          <a:p>
            <a:pPr lvl="1"/>
            <a:r>
              <a:rPr lang="en-US" sz="2000" u="sng" dirty="0" smtClean="0"/>
              <a:t>Standard 3.2</a:t>
            </a:r>
            <a:r>
              <a:rPr lang="en-US" sz="2000" dirty="0" smtClean="0"/>
              <a:t> Take action to address potentially biased reporting of research results</a:t>
            </a:r>
          </a:p>
          <a:p>
            <a:pPr lvl="2"/>
            <a:r>
              <a:rPr lang="en-US" sz="1800" dirty="0" smtClean="0"/>
              <a:t>3.2.1 Search grey literature databases, clinical trial registries, and other sources of unpublished information about studies</a:t>
            </a:r>
          </a:p>
          <a:p>
            <a:pPr lvl="2"/>
            <a:r>
              <a:rPr lang="en-US" sz="1800" dirty="0" smtClean="0"/>
              <a:t>3.2.4 – 3.2.6 </a:t>
            </a:r>
            <a:r>
              <a:rPr lang="en-US" sz="1800" dirty="0" err="1" smtClean="0"/>
              <a:t>Handsearch</a:t>
            </a:r>
            <a:r>
              <a:rPr lang="en-US" sz="1800" dirty="0" smtClean="0"/>
              <a:t>, web search, and non-English search</a:t>
            </a:r>
          </a:p>
          <a:p>
            <a:pPr lvl="1"/>
            <a:r>
              <a:rPr lang="en-US" sz="2000" u="sng" dirty="0" smtClean="0"/>
              <a:t>Standard 3.4</a:t>
            </a:r>
            <a:r>
              <a:rPr lang="en-US" sz="2000" dirty="0" smtClean="0"/>
              <a:t> Document the searc</a:t>
            </a:r>
            <a:r>
              <a:rPr lang="en-US" sz="2400" dirty="0" smtClean="0"/>
              <a:t>h</a:t>
            </a:r>
          </a:p>
          <a:p>
            <a:pPr lvl="2"/>
            <a:r>
              <a:rPr lang="en-US" sz="1800" dirty="0" smtClean="0"/>
              <a:t>3.4.1 Provide a line-by-line description of the search strategy</a:t>
            </a:r>
          </a:p>
          <a:p>
            <a:pPr marL="685800" lvl="2" indent="0">
              <a:buNone/>
            </a:pPr>
            <a:endParaRPr lang="en-US" sz="2100" dirty="0" smtClean="0"/>
          </a:p>
          <a:p>
            <a:pPr lvl="1"/>
            <a:endParaRPr lang="en-US" sz="2100" dirty="0" smtClean="0"/>
          </a:p>
          <a:p>
            <a:pPr lvl="1"/>
            <a:endParaRPr lang="en-US" dirty="0"/>
          </a:p>
        </p:txBody>
      </p:sp>
    </p:spTree>
    <p:extLst>
      <p:ext uri="{BB962C8B-B14F-4D97-AF65-F5344CB8AC3E}">
        <p14:creationId xmlns:p14="http://schemas.microsoft.com/office/powerpoint/2010/main" val="28914073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Cochrane Handbook </a:t>
            </a:r>
            <a:endParaRPr lang="en-US" dirty="0"/>
          </a:p>
        </p:txBody>
      </p:sp>
      <p:sp>
        <p:nvSpPr>
          <p:cNvPr id="3" name="Content Placeholder 2"/>
          <p:cNvSpPr>
            <a:spLocks noGrp="1"/>
          </p:cNvSpPr>
          <p:nvPr>
            <p:ph sz="quarter" idx="1"/>
          </p:nvPr>
        </p:nvSpPr>
        <p:spPr/>
        <p:txBody>
          <a:bodyPr/>
          <a:lstStyle/>
          <a:p>
            <a:r>
              <a:rPr lang="en-US" sz="2400" dirty="0" smtClean="0"/>
              <a:t>See Cochrane Handbook</a:t>
            </a:r>
          </a:p>
          <a:p>
            <a:pPr lvl="1"/>
            <a:r>
              <a:rPr lang="en-US" sz="2000" dirty="0" smtClean="0">
                <a:hlinkClick r:id="rId2"/>
              </a:rPr>
              <a:t>http://www.cochrane-handbook.org/</a:t>
            </a:r>
            <a:endParaRPr lang="en-US" sz="2000" dirty="0" smtClean="0"/>
          </a:p>
          <a:p>
            <a:pPr lvl="2"/>
            <a:r>
              <a:rPr lang="en-US" sz="2000" dirty="0" smtClean="0"/>
              <a:t>Section 6.6</a:t>
            </a:r>
          </a:p>
          <a:p>
            <a:endParaRPr lang="en-US" sz="2400" dirty="0" smtClean="0"/>
          </a:p>
          <a:p>
            <a:r>
              <a:rPr lang="en-US" sz="2400" dirty="0" smtClean="0"/>
              <a:t>“</a:t>
            </a:r>
            <a:r>
              <a:rPr lang="en-GB" sz="2400" dirty="0" smtClean="0"/>
              <a:t>It should be borne in mind at the outset that the full search strategies for each database will need to be included in an Appendix of the review.”</a:t>
            </a:r>
            <a:endParaRPr lang="en-US" sz="2400"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Cochrane Handbook</a:t>
            </a:r>
            <a:endParaRPr lang="en-US" dirty="0"/>
          </a:p>
        </p:txBody>
      </p:sp>
      <p:sp>
        <p:nvSpPr>
          <p:cNvPr id="3" name="Content Placeholder 2"/>
          <p:cNvSpPr>
            <a:spLocks noGrp="1"/>
          </p:cNvSpPr>
          <p:nvPr>
            <p:ph sz="quarter" idx="1"/>
          </p:nvPr>
        </p:nvSpPr>
        <p:spPr/>
        <p:txBody>
          <a:bodyPr>
            <a:normAutofit/>
          </a:bodyPr>
          <a:lstStyle/>
          <a:p>
            <a:r>
              <a:rPr lang="en-US" sz="2400" dirty="0" smtClean="0"/>
              <a:t>See Cochrane Handbook</a:t>
            </a:r>
          </a:p>
          <a:p>
            <a:pPr lvl="1"/>
            <a:r>
              <a:rPr lang="en-US" sz="2000" dirty="0" smtClean="0">
                <a:hlinkClick r:id="rId2"/>
              </a:rPr>
              <a:t>http://www.cochrane-handbook.org/</a:t>
            </a:r>
            <a:endParaRPr lang="en-US" sz="2000" dirty="0" smtClean="0"/>
          </a:p>
          <a:p>
            <a:pPr lvl="2"/>
            <a:r>
              <a:rPr lang="en-US" sz="2000" dirty="0" smtClean="0"/>
              <a:t>Section 6.6</a:t>
            </a:r>
          </a:p>
          <a:p>
            <a:endParaRPr lang="en-US" sz="2400" dirty="0" smtClean="0"/>
          </a:p>
          <a:p>
            <a:r>
              <a:rPr lang="en-US" sz="2400" dirty="0" smtClean="0"/>
              <a:t>In study flow diagram:</a:t>
            </a:r>
          </a:p>
          <a:p>
            <a:pPr lvl="1"/>
            <a:r>
              <a:rPr lang="en-US" sz="1800" dirty="0" smtClean="0"/>
              <a:t>number of unique records identified by the searches;</a:t>
            </a:r>
          </a:p>
          <a:p>
            <a:pPr lvl="1"/>
            <a:r>
              <a:rPr lang="en-US" sz="1800" dirty="0" smtClean="0"/>
              <a:t>number of records excluded after preliminary screening (e.g. of titles and abstracts); and </a:t>
            </a:r>
          </a:p>
          <a:p>
            <a:pPr lvl="1"/>
            <a:r>
              <a:rPr lang="en-US" sz="1800" dirty="0" smtClean="0"/>
              <a:t>number of records retrieved in full text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Cochrane Handbook</a:t>
            </a:r>
            <a:endParaRPr lang="en-US" dirty="0"/>
          </a:p>
        </p:txBody>
      </p:sp>
      <p:sp>
        <p:nvSpPr>
          <p:cNvPr id="3" name="Content Placeholder 2"/>
          <p:cNvSpPr>
            <a:spLocks noGrp="1"/>
          </p:cNvSpPr>
          <p:nvPr>
            <p:ph sz="quarter" idx="1"/>
          </p:nvPr>
        </p:nvSpPr>
        <p:spPr/>
        <p:txBody>
          <a:bodyPr>
            <a:normAutofit/>
          </a:bodyPr>
          <a:lstStyle/>
          <a:p>
            <a:r>
              <a:rPr lang="en-US" sz="2400" dirty="0" smtClean="0"/>
              <a:t>See Cochrane Handbook</a:t>
            </a:r>
          </a:p>
          <a:p>
            <a:pPr lvl="1"/>
            <a:r>
              <a:rPr lang="en-US" sz="2000" dirty="0" smtClean="0">
                <a:hlinkClick r:id="rId2"/>
              </a:rPr>
              <a:t>http://www.cochrane-handbook.org/</a:t>
            </a:r>
            <a:endParaRPr lang="en-US" sz="2000" dirty="0" smtClean="0"/>
          </a:p>
          <a:p>
            <a:pPr lvl="2"/>
            <a:r>
              <a:rPr lang="en-US" sz="2000" dirty="0" smtClean="0"/>
              <a:t>Section 6.6</a:t>
            </a:r>
          </a:p>
          <a:p>
            <a:endParaRPr lang="en-US" sz="2400" dirty="0" smtClean="0"/>
          </a:p>
          <a:p>
            <a:r>
              <a:rPr lang="en-US" sz="2400" dirty="0" smtClean="0"/>
              <a:t>In abstract:</a:t>
            </a:r>
          </a:p>
          <a:p>
            <a:pPr lvl="1"/>
            <a:r>
              <a:rPr lang="en-US" sz="1800" dirty="0" smtClean="0"/>
              <a:t>List all databases searched.</a:t>
            </a:r>
          </a:p>
          <a:p>
            <a:pPr lvl="1"/>
            <a:r>
              <a:rPr lang="en-US" sz="1800" dirty="0" smtClean="0"/>
              <a:t>Note the dates of the last search for each database or the period searched.</a:t>
            </a:r>
          </a:p>
          <a:p>
            <a:pPr lvl="1"/>
            <a:r>
              <a:rPr lang="en-US" sz="1800" dirty="0" smtClean="0"/>
              <a:t>Note any language or publication status restrictions (but refer to Section </a:t>
            </a:r>
            <a:r>
              <a:rPr lang="en-US" sz="1800" dirty="0" smtClean="0">
                <a:hlinkClick r:id="rId3"/>
              </a:rPr>
              <a:t>6.4.9</a:t>
            </a:r>
            <a:r>
              <a:rPr lang="en-US" sz="1800" dirty="0" smtClean="0"/>
              <a:t>).</a:t>
            </a:r>
          </a:p>
          <a:p>
            <a:pPr lvl="1"/>
            <a:r>
              <a:rPr lang="en-US" sz="1800" dirty="0" smtClean="0"/>
              <a:t>List individuals or organizations contacted.</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Cochrane Handbook</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sz="2400" dirty="0" smtClean="0"/>
              <a:t>See Cochrane Handbook</a:t>
            </a:r>
          </a:p>
          <a:p>
            <a:pPr lvl="1"/>
            <a:r>
              <a:rPr lang="en-US" sz="2000" dirty="0" smtClean="0">
                <a:hlinkClick r:id="rId2"/>
              </a:rPr>
              <a:t>http://www.cochrane-handbook.org/</a:t>
            </a:r>
            <a:endParaRPr lang="en-US" sz="2000" dirty="0" smtClean="0"/>
          </a:p>
          <a:p>
            <a:pPr lvl="2"/>
            <a:r>
              <a:rPr lang="en-US" sz="2000" dirty="0" smtClean="0"/>
              <a:t>Section 6.6</a:t>
            </a:r>
          </a:p>
          <a:p>
            <a:endParaRPr lang="en-US" sz="2400" dirty="0" smtClean="0"/>
          </a:p>
          <a:p>
            <a:r>
              <a:rPr lang="en-US" sz="2400" dirty="0" smtClean="0"/>
              <a:t>In methods:</a:t>
            </a:r>
          </a:p>
          <a:p>
            <a:pPr lvl="1"/>
            <a:r>
              <a:rPr lang="en-US" sz="1800" dirty="0" smtClean="0"/>
              <a:t>List all databases searched.</a:t>
            </a:r>
          </a:p>
          <a:p>
            <a:pPr lvl="1"/>
            <a:r>
              <a:rPr lang="en-US" sz="1800" dirty="0" smtClean="0"/>
              <a:t>Note the dates of the last search for each database AND the period searched.</a:t>
            </a:r>
          </a:p>
          <a:p>
            <a:pPr lvl="1"/>
            <a:r>
              <a:rPr lang="en-US" sz="1800" dirty="0" smtClean="0"/>
              <a:t>Note any language or publication status restrictions</a:t>
            </a:r>
          </a:p>
          <a:p>
            <a:pPr lvl="1"/>
            <a:r>
              <a:rPr lang="en-US" sz="1800" dirty="0" smtClean="0"/>
              <a:t>List grey literature sources.</a:t>
            </a:r>
          </a:p>
          <a:p>
            <a:pPr lvl="1"/>
            <a:r>
              <a:rPr lang="en-US" sz="1800" dirty="0" smtClean="0"/>
              <a:t>List individuals or organizations contacted.</a:t>
            </a:r>
          </a:p>
          <a:p>
            <a:pPr lvl="1"/>
            <a:r>
              <a:rPr lang="en-US" sz="1800" dirty="0" smtClean="0"/>
              <a:t>List any journals and conference proceedings specifically </a:t>
            </a:r>
            <a:r>
              <a:rPr lang="en-US" sz="1800" dirty="0" err="1" smtClean="0"/>
              <a:t>handsearched</a:t>
            </a:r>
            <a:r>
              <a:rPr lang="en-US" sz="1800" dirty="0" smtClean="0"/>
              <a:t> for the review.</a:t>
            </a:r>
          </a:p>
          <a:p>
            <a:pPr lvl="1"/>
            <a:r>
              <a:rPr lang="en-US" sz="1800" dirty="0" smtClean="0"/>
              <a:t>List any other sources searched (e.g. reference lists, the internet).</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PRISMA</a:t>
            </a:r>
            <a:endParaRPr lang="en-US" dirty="0"/>
          </a:p>
        </p:txBody>
      </p:sp>
      <p:sp>
        <p:nvSpPr>
          <p:cNvPr id="3" name="Content Placeholder 2"/>
          <p:cNvSpPr>
            <a:spLocks noGrp="1"/>
          </p:cNvSpPr>
          <p:nvPr>
            <p:ph sz="quarter" idx="1"/>
          </p:nvPr>
        </p:nvSpPr>
        <p:spPr/>
        <p:txBody>
          <a:bodyPr>
            <a:normAutofit/>
          </a:bodyPr>
          <a:lstStyle/>
          <a:p>
            <a:r>
              <a:rPr lang="en-US" sz="2400" dirty="0" smtClean="0"/>
              <a:t>See PRISMA statement</a:t>
            </a:r>
          </a:p>
          <a:p>
            <a:pPr lvl="1"/>
            <a:r>
              <a:rPr lang="en-US" sz="2100" dirty="0" smtClean="0"/>
              <a:t>“The aim of the PRISMA Statement is to help authors report a wide array of systematic reviews to assess the benefits and harms of a health care intervention. PRISMA focuses on ways in which authors can ensure the transparent and complete reporting of systematic reviews and meta-analyses.”</a:t>
            </a:r>
            <a:endParaRPr lang="en-US" sz="2100" dirty="0"/>
          </a:p>
        </p:txBody>
      </p:sp>
      <p:sp>
        <p:nvSpPr>
          <p:cNvPr id="4" name="TextBox 3"/>
          <p:cNvSpPr txBox="1"/>
          <p:nvPr/>
        </p:nvSpPr>
        <p:spPr>
          <a:xfrm>
            <a:off x="1143000" y="6096000"/>
            <a:ext cx="6934200" cy="369332"/>
          </a:xfrm>
          <a:prstGeom prst="rect">
            <a:avLst/>
          </a:prstGeom>
          <a:noFill/>
        </p:spPr>
        <p:txBody>
          <a:bodyPr wrap="square" rtlCol="0">
            <a:spAutoFit/>
          </a:bodyPr>
          <a:lstStyle/>
          <a:p>
            <a:pPr algn="ctr"/>
            <a:r>
              <a:rPr lang="en-US" dirty="0" smtClean="0"/>
              <a:t>http://www.prisma-statement.org/statement.htm</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228600" y="5029200"/>
            <a:ext cx="8686800" cy="675640"/>
          </a:xfrm>
          <a:prstGeom prst="rect">
            <a:avLst/>
          </a:prstGeom>
          <a:noFill/>
          <a:ln w="9525">
            <a:solidFill>
              <a:srgbClr val="94B6D2"/>
            </a:solid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228600" y="4038600"/>
            <a:ext cx="8686800" cy="943873"/>
          </a:xfrm>
          <a:prstGeom prst="rect">
            <a:avLst/>
          </a:prstGeom>
          <a:noFill/>
          <a:ln w="9525">
            <a:solidFill>
              <a:schemeClr val="accent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900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941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The Systematic Literature Search</a:t>
            </a:r>
            <a:endParaRPr lang="en-US" dirty="0"/>
          </a:p>
        </p:txBody>
      </p:sp>
      <p:sp>
        <p:nvSpPr>
          <p:cNvPr id="3" name="Subtitle 2"/>
          <p:cNvSpPr>
            <a:spLocks noGrp="1"/>
          </p:cNvSpPr>
          <p:nvPr>
            <p:ph type="subTitle" idx="1"/>
          </p:nvPr>
        </p:nvSpPr>
        <p:spPr>
          <a:xfrm>
            <a:off x="1447800" y="2667000"/>
            <a:ext cx="6400800" cy="1752600"/>
          </a:xfrm>
        </p:spPr>
        <p:txBody>
          <a:bodyPr/>
          <a:lstStyle/>
          <a:p>
            <a:r>
              <a:rPr lang="en-US" dirty="0" smtClean="0"/>
              <a:t>Reporting Standards, Methodology, Co-authorship, and Librarian Involvement</a:t>
            </a:r>
            <a:endParaRPr lang="en-US" dirty="0"/>
          </a:p>
        </p:txBody>
      </p:sp>
    </p:spTree>
    <p:extLst>
      <p:ext uri="{BB962C8B-B14F-4D97-AF65-F5344CB8AC3E}">
        <p14:creationId xmlns:p14="http://schemas.microsoft.com/office/powerpoint/2010/main" val="320950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3711"/>
          <a:stretch>
            <a:fillRect/>
          </a:stretch>
        </p:blipFill>
        <p:spPr bwMode="auto">
          <a:xfrm>
            <a:off x="0" y="1"/>
            <a:ext cx="9144000" cy="6799384"/>
          </a:xfrm>
          <a:prstGeom prst="rect">
            <a:avLst/>
          </a:prstGeom>
          <a:noFill/>
          <a:ln w="9525">
            <a:noFill/>
            <a:miter lim="800000"/>
            <a:headEnd/>
            <a:tailEnd/>
          </a:ln>
        </p:spPr>
      </p:pic>
      <p:sp>
        <p:nvSpPr>
          <p:cNvPr id="5" name="Rectangle 4"/>
          <p:cNvSpPr/>
          <p:nvPr/>
        </p:nvSpPr>
        <p:spPr>
          <a:xfrm>
            <a:off x="152400" y="3657600"/>
            <a:ext cx="81534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77242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normAutofit/>
          </a:bodyPr>
          <a:lstStyle/>
          <a:p>
            <a:r>
              <a:rPr lang="en-US" dirty="0" smtClean="0">
                <a:latin typeface="Tw Cen MT" charset="0"/>
              </a:rPr>
              <a:t>Communicating with Researchers</a:t>
            </a:r>
            <a:endParaRPr lang="en-US" dirty="0">
              <a:latin typeface="Tw Cen MT" charset="0"/>
            </a:endParaRPr>
          </a:p>
        </p:txBody>
      </p:sp>
      <p:pic>
        <p:nvPicPr>
          <p:cNvPr id="14340" name="Picture 4" descr="Screen shot 2012-09-17 at 6.58.4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772400" cy="501289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6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5000" y="0"/>
            <a:ext cx="5414962" cy="6697225"/>
          </a:xfrm>
          <a:prstGeom prst="rect">
            <a:avLst/>
          </a:prstGeom>
          <a:noFill/>
          <a:ln w="9525">
            <a:noFill/>
            <a:miter lim="800000"/>
            <a:headEnd/>
            <a:tailEnd/>
          </a:ln>
        </p:spPr>
      </p:pic>
    </p:spTree>
    <p:extLst>
      <p:ext uri="{BB962C8B-B14F-4D97-AF65-F5344CB8AC3E}">
        <p14:creationId xmlns:p14="http://schemas.microsoft.com/office/powerpoint/2010/main" val="399681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Search Reporting Appraisal</a:t>
            </a:r>
            <a:endParaRPr lang="en-US" dirty="0"/>
          </a:p>
        </p:txBody>
      </p:sp>
      <p:sp>
        <p:nvSpPr>
          <p:cNvPr id="3" name="Content Placeholder 2"/>
          <p:cNvSpPr>
            <a:spLocks noGrp="1"/>
          </p:cNvSpPr>
          <p:nvPr>
            <p:ph idx="1"/>
          </p:nvPr>
        </p:nvSpPr>
        <p:spPr/>
        <p:txBody>
          <a:bodyPr/>
          <a:lstStyle/>
          <a:p>
            <a:r>
              <a:rPr lang="en-US" dirty="0" smtClean="0"/>
              <a:t>Teams of 5</a:t>
            </a:r>
          </a:p>
          <a:p>
            <a:r>
              <a:rPr lang="en-US" dirty="0" smtClean="0"/>
              <a:t>Review literature search methodology/reporting</a:t>
            </a:r>
          </a:p>
          <a:p>
            <a:r>
              <a:rPr lang="en-US" dirty="0" smtClean="0"/>
              <a:t>Report out to the group</a:t>
            </a:r>
          </a:p>
          <a:p>
            <a:pPr lvl="1"/>
            <a:r>
              <a:rPr lang="en-US" dirty="0" smtClean="0"/>
              <a:t>Your appraisal</a:t>
            </a:r>
          </a:p>
          <a:p>
            <a:pPr lvl="1"/>
            <a:r>
              <a:rPr lang="en-US" dirty="0" smtClean="0"/>
              <a:t>What you would change/improve</a:t>
            </a:r>
            <a:endParaRPr lang="en-US" dirty="0"/>
          </a:p>
        </p:txBody>
      </p:sp>
    </p:spTree>
    <p:extLst>
      <p:ext uri="{BB962C8B-B14F-4D97-AF65-F5344CB8AC3E}">
        <p14:creationId xmlns:p14="http://schemas.microsoft.com/office/powerpoint/2010/main" val="140057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71600" y="1676400"/>
            <a:ext cx="6353175" cy="3781425"/>
            <a:chOff x="838200" y="1676400"/>
            <a:chExt cx="6353175" cy="3781425"/>
          </a:xfrm>
        </p:grpSpPr>
        <p:pic>
          <p:nvPicPr>
            <p:cNvPr id="3074" name="Picture 2"/>
            <p:cNvPicPr>
              <a:picLocks noChangeAspect="1" noChangeArrowheads="1"/>
            </p:cNvPicPr>
            <p:nvPr/>
          </p:nvPicPr>
          <p:blipFill>
            <a:blip r:embed="rId2" cstate="print"/>
            <a:srcRect/>
            <a:stretch>
              <a:fillRect/>
            </a:stretch>
          </p:blipFill>
          <p:spPr bwMode="auto">
            <a:xfrm>
              <a:off x="914400" y="1676400"/>
              <a:ext cx="6210300" cy="11906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38200" y="3048000"/>
              <a:ext cx="6353175" cy="12382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838200" y="4495800"/>
              <a:ext cx="6296025" cy="962025"/>
            </a:xfrm>
            <a:prstGeom prst="rect">
              <a:avLst/>
            </a:prstGeom>
            <a:noFill/>
            <a:ln w="9525">
              <a:noFill/>
              <a:miter lim="800000"/>
              <a:headEnd/>
              <a:tailEnd/>
            </a:ln>
          </p:spPr>
        </p:pic>
      </p:grpSp>
      <p:sp>
        <p:nvSpPr>
          <p:cNvPr id="7" name="Title 6"/>
          <p:cNvSpPr>
            <a:spLocks noGrp="1"/>
          </p:cNvSpPr>
          <p:nvPr>
            <p:ph type="title"/>
          </p:nvPr>
        </p:nvSpPr>
        <p:spPr/>
        <p:txBody>
          <a:bodyPr/>
          <a:lstStyle/>
          <a:p>
            <a:r>
              <a:rPr lang="en-US" dirty="0" smtClean="0"/>
              <a:t>PRISMA Reporting Standards</a:t>
            </a:r>
            <a:endParaRPr lang="en-US" dirty="0"/>
          </a:p>
        </p:txBody>
      </p:sp>
    </p:spTree>
    <p:extLst>
      <p:ext uri="{BB962C8B-B14F-4D97-AF65-F5344CB8AC3E}">
        <p14:creationId xmlns:p14="http://schemas.microsoft.com/office/powerpoint/2010/main" val="337497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Item 7: Example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1295400"/>
            <a:ext cx="6629400" cy="5301343"/>
          </a:xfrm>
          <a:prstGeom prst="rect">
            <a:avLst/>
          </a:prstGeom>
          <a:noFill/>
          <a:ln w="9525">
            <a:noFill/>
            <a:miter lim="800000"/>
            <a:headEnd/>
            <a:tailEnd/>
          </a:ln>
        </p:spPr>
      </p:pic>
    </p:spTree>
    <p:extLst>
      <p:ext uri="{BB962C8B-B14F-4D97-AF65-F5344CB8AC3E}">
        <p14:creationId xmlns:p14="http://schemas.microsoft.com/office/powerpoint/2010/main" val="889485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Item 8: Example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953000" y="0"/>
            <a:ext cx="3419475" cy="6848475"/>
          </a:xfrm>
          <a:prstGeom prst="rect">
            <a:avLst/>
          </a:prstGeom>
          <a:noFill/>
          <a:ln w="9525">
            <a:noFill/>
            <a:miter lim="800000"/>
            <a:headEnd/>
            <a:tailEnd/>
          </a:ln>
        </p:spPr>
      </p:pic>
    </p:spTree>
    <p:extLst>
      <p:ext uri="{BB962C8B-B14F-4D97-AF65-F5344CB8AC3E}">
        <p14:creationId xmlns:p14="http://schemas.microsoft.com/office/powerpoint/2010/main" val="1696954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Article #1: Yang  et al </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533400" y="1371600"/>
            <a:ext cx="6096000" cy="5220331"/>
          </a:xfrm>
          <a:prstGeom prst="rect">
            <a:avLst/>
          </a:prstGeom>
          <a:noFill/>
          <a:ln w="9525">
            <a:noFill/>
            <a:miter lim="800000"/>
            <a:headEnd/>
            <a:tailEnd/>
          </a:ln>
        </p:spPr>
      </p:pic>
    </p:spTree>
    <p:extLst>
      <p:ext uri="{BB962C8B-B14F-4D97-AF65-F5344CB8AC3E}">
        <p14:creationId xmlns:p14="http://schemas.microsoft.com/office/powerpoint/2010/main" val="4191267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4297362"/>
          </a:xfrm>
        </p:spPr>
        <p:txBody>
          <a:bodyPr anchor="t"/>
          <a:lstStyle/>
          <a:p>
            <a:pPr algn="l"/>
            <a:r>
              <a:rPr lang="en-US" dirty="0" smtClean="0"/>
              <a:t>Article #7: Circ </a:t>
            </a:r>
            <a:r>
              <a:rPr lang="en-US" dirty="0" err="1" smtClean="0"/>
              <a:t>Cardiovasc</a:t>
            </a:r>
            <a:r>
              <a:rPr lang="en-US" dirty="0" smtClean="0"/>
              <a:t> </a:t>
            </a:r>
            <a:r>
              <a:rPr lang="en-US" dirty="0" err="1" smtClean="0"/>
              <a:t>Qual</a:t>
            </a:r>
            <a:r>
              <a:rPr lang="en-US" dirty="0" smtClean="0"/>
              <a:t> Outcomes</a:t>
            </a:r>
            <a:endParaRPr lang="en-US" dirty="0"/>
          </a:p>
        </p:txBody>
      </p:sp>
      <p:grpSp>
        <p:nvGrpSpPr>
          <p:cNvPr id="6" name="Group 5"/>
          <p:cNvGrpSpPr/>
          <p:nvPr/>
        </p:nvGrpSpPr>
        <p:grpSpPr>
          <a:xfrm>
            <a:off x="3886200" y="0"/>
            <a:ext cx="4648200" cy="6629400"/>
            <a:chOff x="3962400" y="-304800"/>
            <a:chExt cx="4972050" cy="7162800"/>
          </a:xfrm>
        </p:grpSpPr>
        <p:pic>
          <p:nvPicPr>
            <p:cNvPr id="5122" name="Picture 2"/>
            <p:cNvPicPr>
              <a:picLocks noChangeAspect="1" noChangeArrowheads="1"/>
            </p:cNvPicPr>
            <p:nvPr/>
          </p:nvPicPr>
          <p:blipFill>
            <a:blip r:embed="rId2" cstate="print"/>
            <a:srcRect/>
            <a:stretch>
              <a:fillRect/>
            </a:stretch>
          </p:blipFill>
          <p:spPr bwMode="auto">
            <a:xfrm>
              <a:off x="3962400" y="-304800"/>
              <a:ext cx="4962525" cy="19335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962400" y="1619250"/>
              <a:ext cx="4972050" cy="5238750"/>
            </a:xfrm>
            <a:prstGeom prst="rect">
              <a:avLst/>
            </a:prstGeom>
            <a:noFill/>
            <a:ln w="9525">
              <a:noFill/>
              <a:miter lim="800000"/>
              <a:headEnd/>
              <a:tailEnd/>
            </a:ln>
          </p:spPr>
        </p:pic>
      </p:grpSp>
    </p:spTree>
    <p:extLst>
      <p:ext uri="{BB962C8B-B14F-4D97-AF65-F5344CB8AC3E}">
        <p14:creationId xmlns:p14="http://schemas.microsoft.com/office/powerpoint/2010/main" val="2375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Article #8: Sports Health</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524000"/>
            <a:ext cx="8089304" cy="4419600"/>
          </a:xfrm>
          <a:prstGeom prst="rect">
            <a:avLst/>
          </a:prstGeom>
          <a:noFill/>
          <a:ln w="9525">
            <a:noFill/>
            <a:miter lim="800000"/>
            <a:headEnd/>
            <a:tailEnd/>
          </a:ln>
        </p:spPr>
      </p:pic>
    </p:spTree>
    <p:extLst>
      <p:ext uri="{BB962C8B-B14F-4D97-AF65-F5344CB8AC3E}">
        <p14:creationId xmlns:p14="http://schemas.microsoft.com/office/powerpoint/2010/main" val="2901266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Article #2: </a:t>
            </a:r>
            <a:r>
              <a:rPr lang="en-US" sz="3600" dirty="0" smtClean="0"/>
              <a:t>Breast Cancer Survival &amp; Ethnicity</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381000" y="1600200"/>
            <a:ext cx="6808124" cy="4800600"/>
          </a:xfrm>
          <a:prstGeom prst="rect">
            <a:avLst/>
          </a:prstGeom>
          <a:noFill/>
          <a:ln w="9525">
            <a:noFill/>
            <a:miter lim="800000"/>
            <a:headEnd/>
            <a:tailEnd/>
          </a:ln>
        </p:spPr>
      </p:pic>
    </p:spTree>
    <p:extLst>
      <p:ext uri="{BB962C8B-B14F-4D97-AF65-F5344CB8AC3E}">
        <p14:creationId xmlns:p14="http://schemas.microsoft.com/office/powerpoint/2010/main" val="3894274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Article #3: Circulation June 5, 2007</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524000"/>
            <a:ext cx="7261308" cy="4495800"/>
          </a:xfrm>
          <a:prstGeom prst="rect">
            <a:avLst/>
          </a:prstGeom>
          <a:noFill/>
          <a:ln w="9525">
            <a:noFill/>
            <a:miter lim="800000"/>
            <a:headEnd/>
            <a:tailEnd/>
          </a:ln>
        </p:spPr>
      </p:pic>
    </p:spTree>
    <p:extLst>
      <p:ext uri="{BB962C8B-B14F-4D97-AF65-F5344CB8AC3E}">
        <p14:creationId xmlns:p14="http://schemas.microsoft.com/office/powerpoint/2010/main" val="48427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Researchers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high-quality lit search is essential for a successful meta-analysis</a:t>
            </a:r>
          </a:p>
          <a:p>
            <a:r>
              <a:rPr lang="en-US" dirty="0" smtClean="0"/>
              <a:t>It is from the search results that data is gathered for analysis</a:t>
            </a:r>
          </a:p>
          <a:p>
            <a:r>
              <a:rPr lang="en-US" dirty="0" smtClean="0"/>
              <a:t>Failure to locate important studies can significantly affect results</a:t>
            </a:r>
          </a:p>
          <a:p>
            <a:r>
              <a:rPr lang="en-US" dirty="0" smtClean="0"/>
              <a:t>Remember the goal is to capture every relevant study</a:t>
            </a:r>
          </a:p>
          <a:p>
            <a:r>
              <a:rPr lang="en-US" dirty="0" smtClean="0"/>
              <a:t>Important to report search so your methodology can be reproduced</a:t>
            </a: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#4: </a:t>
            </a:r>
            <a:r>
              <a:rPr lang="en-US" sz="3600" dirty="0" smtClean="0"/>
              <a:t>Management of Rheumatoid Wrist</a:t>
            </a:r>
            <a:endParaRPr lang="en-US" sz="3600" dirty="0"/>
          </a:p>
        </p:txBody>
      </p:sp>
      <p:grpSp>
        <p:nvGrpSpPr>
          <p:cNvPr id="6" name="Group 5"/>
          <p:cNvGrpSpPr/>
          <p:nvPr/>
        </p:nvGrpSpPr>
        <p:grpSpPr>
          <a:xfrm>
            <a:off x="609600" y="1295400"/>
            <a:ext cx="4191000" cy="4953000"/>
            <a:chOff x="3048000" y="2881313"/>
            <a:chExt cx="3014663" cy="3652837"/>
          </a:xfrm>
        </p:grpSpPr>
        <p:pic>
          <p:nvPicPr>
            <p:cNvPr id="7170" name="Picture 2"/>
            <p:cNvPicPr>
              <a:picLocks noChangeAspect="1" noChangeArrowheads="1"/>
            </p:cNvPicPr>
            <p:nvPr/>
          </p:nvPicPr>
          <p:blipFill>
            <a:blip r:embed="rId2" cstate="print"/>
            <a:srcRect/>
            <a:stretch>
              <a:fillRect/>
            </a:stretch>
          </p:blipFill>
          <p:spPr bwMode="auto">
            <a:xfrm>
              <a:off x="3081338" y="2881313"/>
              <a:ext cx="2981325" cy="10953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t="2797"/>
            <a:stretch>
              <a:fillRect/>
            </a:stretch>
          </p:blipFill>
          <p:spPr bwMode="auto">
            <a:xfrm>
              <a:off x="3048000" y="3886200"/>
              <a:ext cx="2971800" cy="2647950"/>
            </a:xfrm>
            <a:prstGeom prst="rect">
              <a:avLst/>
            </a:prstGeom>
            <a:noFill/>
            <a:ln w="9525">
              <a:noFill/>
              <a:miter lim="800000"/>
              <a:headEnd/>
              <a:tailEnd/>
            </a:ln>
          </p:spPr>
        </p:pic>
      </p:grpSp>
      <p:pic>
        <p:nvPicPr>
          <p:cNvPr id="7172" name="Picture 4"/>
          <p:cNvPicPr>
            <a:picLocks noChangeAspect="1" noChangeArrowheads="1"/>
          </p:cNvPicPr>
          <p:nvPr/>
        </p:nvPicPr>
        <p:blipFill>
          <a:blip r:embed="rId4" cstate="print"/>
          <a:srcRect/>
          <a:stretch>
            <a:fillRect/>
          </a:stretch>
        </p:blipFill>
        <p:spPr bwMode="auto">
          <a:xfrm>
            <a:off x="5257800" y="1600200"/>
            <a:ext cx="3505200" cy="4467412"/>
          </a:xfrm>
          <a:prstGeom prst="rect">
            <a:avLst/>
          </a:prstGeom>
          <a:noFill/>
          <a:ln w="9525">
            <a:noFill/>
            <a:miter lim="800000"/>
            <a:headEnd/>
            <a:tailEnd/>
          </a:ln>
        </p:spPr>
      </p:pic>
    </p:spTree>
    <p:extLst>
      <p:ext uri="{BB962C8B-B14F-4D97-AF65-F5344CB8AC3E}">
        <p14:creationId xmlns:p14="http://schemas.microsoft.com/office/powerpoint/2010/main" val="1127464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Article #5: </a:t>
            </a:r>
            <a:r>
              <a:rPr lang="en-US" dirty="0" err="1" smtClean="0"/>
              <a:t>Myung</a:t>
            </a:r>
            <a:r>
              <a:rPr lang="en-US" dirty="0" smtClean="0"/>
              <a:t> et al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524000"/>
            <a:ext cx="4660980" cy="3886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05400" y="1905000"/>
            <a:ext cx="3695700" cy="3200400"/>
          </a:xfrm>
          <a:prstGeom prst="rect">
            <a:avLst/>
          </a:prstGeom>
          <a:noFill/>
          <a:ln w="9525">
            <a:noFill/>
            <a:miter lim="800000"/>
            <a:headEnd/>
            <a:tailEnd/>
          </a:ln>
        </p:spPr>
      </p:pic>
    </p:spTree>
    <p:extLst>
      <p:ext uri="{BB962C8B-B14F-4D97-AF65-F5344CB8AC3E}">
        <p14:creationId xmlns:p14="http://schemas.microsoft.com/office/powerpoint/2010/main" val="3066650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Article #6: L.M. Hart et al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1219200"/>
            <a:ext cx="5105400" cy="5492582"/>
          </a:xfrm>
          <a:prstGeom prst="rect">
            <a:avLst/>
          </a:prstGeom>
          <a:noFill/>
          <a:ln w="9525">
            <a:noFill/>
            <a:miter lim="800000"/>
            <a:headEnd/>
            <a:tailEnd/>
          </a:ln>
        </p:spPr>
      </p:pic>
    </p:spTree>
    <p:extLst>
      <p:ext uri="{BB962C8B-B14F-4D97-AF65-F5344CB8AC3E}">
        <p14:creationId xmlns:p14="http://schemas.microsoft.com/office/powerpoint/2010/main" val="4193976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0"/>
            <a:ext cx="7772400" cy="1470025"/>
          </a:xfrm>
        </p:spPr>
        <p:txBody>
          <a:bodyPr/>
          <a:lstStyle/>
          <a:p>
            <a:r>
              <a:rPr lang="en-US" dirty="0" smtClean="0"/>
              <a:t>Why have a librarian involved?</a:t>
            </a:r>
            <a:endParaRPr lang="en-US" dirty="0"/>
          </a:p>
        </p:txBody>
      </p:sp>
      <p:sp>
        <p:nvSpPr>
          <p:cNvPr id="5" name="Subtitle 4"/>
          <p:cNvSpPr>
            <a:spLocks noGrp="1"/>
          </p:cNvSpPr>
          <p:nvPr>
            <p:ph type="subTitle" idx="1"/>
          </p:nvPr>
        </p:nvSpPr>
        <p:spPr>
          <a:xfrm>
            <a:off x="1371600" y="2362200"/>
            <a:ext cx="6400800" cy="1752600"/>
          </a:xfrm>
        </p:spPr>
        <p:txBody>
          <a:bodyPr/>
          <a:lstStyle/>
          <a:p>
            <a:r>
              <a:rPr lang="en-US" dirty="0" smtClean="0"/>
              <a:t>Justifying your existence </a:t>
            </a:r>
          </a:p>
          <a:p>
            <a:r>
              <a:rPr lang="en-US" dirty="0" smtClean="0"/>
              <a:t>and inclusion in the systematic review process</a:t>
            </a:r>
          </a:p>
        </p:txBody>
      </p:sp>
    </p:spTree>
    <p:extLst>
      <p:ext uri="{BB962C8B-B14F-4D97-AF65-F5344CB8AC3E}">
        <p14:creationId xmlns:p14="http://schemas.microsoft.com/office/powerpoint/2010/main" val="892152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0"/>
            <a:ext cx="7772400" cy="1470025"/>
          </a:xfrm>
        </p:spPr>
        <p:txBody>
          <a:bodyPr/>
          <a:lstStyle/>
          <a:p>
            <a:r>
              <a:rPr lang="en-US" dirty="0" smtClean="0"/>
              <a:t>The Short Answer</a:t>
            </a:r>
            <a:endParaRPr lang="en-US" dirty="0"/>
          </a:p>
        </p:txBody>
      </p:sp>
      <p:sp>
        <p:nvSpPr>
          <p:cNvPr id="5" name="Subtitle 4"/>
          <p:cNvSpPr>
            <a:spLocks noGrp="1"/>
          </p:cNvSpPr>
          <p:nvPr>
            <p:ph type="subTitle" idx="1"/>
          </p:nvPr>
        </p:nvSpPr>
        <p:spPr>
          <a:xfrm>
            <a:off x="1371600" y="2209800"/>
            <a:ext cx="6400800" cy="1752600"/>
          </a:xfrm>
        </p:spPr>
        <p:txBody>
          <a:bodyPr/>
          <a:lstStyle/>
          <a:p>
            <a:r>
              <a:rPr lang="en-US" dirty="0" smtClean="0"/>
              <a:t>We’ll increase the </a:t>
            </a:r>
            <a:r>
              <a:rPr lang="en-US" dirty="0" err="1" smtClean="0"/>
              <a:t>methodologic</a:t>
            </a:r>
            <a:r>
              <a:rPr lang="en-US" dirty="0" smtClean="0"/>
              <a:t> quality of your systematic review</a:t>
            </a:r>
            <a:endParaRPr lang="en-US" dirty="0"/>
          </a:p>
        </p:txBody>
      </p:sp>
    </p:spTree>
    <p:extLst>
      <p:ext uri="{BB962C8B-B14F-4D97-AF65-F5344CB8AC3E}">
        <p14:creationId xmlns:p14="http://schemas.microsoft.com/office/powerpoint/2010/main" val="815255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chemeClr val="tx2">
                    <a:lumMod val="75000"/>
                  </a:schemeClr>
                </a:solidFill>
              </a:rPr>
              <a:t>L</a:t>
            </a:r>
            <a:r>
              <a:rPr lang="en-US" b="1" dirty="0" smtClean="0">
                <a:solidFill>
                  <a:schemeClr val="tx2">
                    <a:lumMod val="75000"/>
                  </a:schemeClr>
                </a:solidFill>
              </a:rPr>
              <a:t>ibrarian involvement in </a:t>
            </a:r>
            <a:br>
              <a:rPr lang="en-US" b="1" dirty="0" smtClean="0">
                <a:solidFill>
                  <a:schemeClr val="tx2">
                    <a:lumMod val="75000"/>
                  </a:schemeClr>
                </a:solidFill>
              </a:rPr>
            </a:br>
            <a:r>
              <a:rPr lang="en-US" b="1" dirty="0" smtClean="0">
                <a:solidFill>
                  <a:schemeClr val="tx2">
                    <a:lumMod val="75000"/>
                  </a:schemeClr>
                </a:solidFill>
              </a:rPr>
              <a:t>locally-created systematic reviews</a:t>
            </a:r>
            <a:endParaRPr lang="en-US" dirty="0"/>
          </a:p>
        </p:txBody>
      </p:sp>
      <p:sp>
        <p:nvSpPr>
          <p:cNvPr id="3" name="Subtitle 2"/>
          <p:cNvSpPr>
            <a:spLocks noGrp="1"/>
          </p:cNvSpPr>
          <p:nvPr>
            <p:ph type="subTitle" idx="1"/>
          </p:nvPr>
        </p:nvSpPr>
        <p:spPr/>
        <p:txBody>
          <a:bodyPr>
            <a:normAutofit/>
          </a:bodyPr>
          <a:lstStyle/>
          <a:p>
            <a:r>
              <a:rPr lang="en-US" dirty="0" smtClean="0"/>
              <a:t>Whitney Townsend</a:t>
            </a:r>
          </a:p>
          <a:p>
            <a:r>
              <a:rPr lang="en-US" dirty="0" smtClean="0"/>
              <a:t>University of Michigan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152400"/>
            <a:ext cx="1905000" cy="611753"/>
          </a:xfrm>
          <a:prstGeom prst="rect">
            <a:avLst/>
          </a:prstGeom>
          <a:noFill/>
          <a:ln w="9525">
            <a:noFill/>
            <a:miter lim="800000"/>
            <a:headEnd/>
            <a:tailEnd/>
          </a:ln>
        </p:spPr>
      </p:pic>
    </p:spTree>
    <p:extLst>
      <p:ext uri="{BB962C8B-B14F-4D97-AF65-F5344CB8AC3E}">
        <p14:creationId xmlns:p14="http://schemas.microsoft.com/office/powerpoint/2010/main" val="1346323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Librarian involvement in </a:t>
            </a:r>
            <a:br>
              <a:rPr lang="en-US" b="1" dirty="0" smtClean="0">
                <a:solidFill>
                  <a:schemeClr val="tx2">
                    <a:lumMod val="75000"/>
                  </a:schemeClr>
                </a:solidFill>
              </a:rPr>
            </a:br>
            <a:r>
              <a:rPr lang="en-US" b="1" dirty="0" smtClean="0">
                <a:solidFill>
                  <a:schemeClr val="tx2">
                    <a:lumMod val="75000"/>
                  </a:schemeClr>
                </a:solidFill>
              </a:rPr>
              <a:t>locally-created systematic reviews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Methodology</a:t>
            </a:r>
          </a:p>
          <a:p>
            <a:r>
              <a:rPr lang="en-US" dirty="0" smtClean="0"/>
              <a:t>Results</a:t>
            </a:r>
          </a:p>
          <a:p>
            <a:r>
              <a:rPr lang="en-US" dirty="0" smtClean="0"/>
              <a:t>Discussion</a:t>
            </a:r>
          </a:p>
        </p:txBody>
      </p:sp>
    </p:spTree>
    <p:extLst>
      <p:ext uri="{BB962C8B-B14F-4D97-AF65-F5344CB8AC3E}">
        <p14:creationId xmlns:p14="http://schemas.microsoft.com/office/powerpoint/2010/main" val="2034442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Institute of Medicine and the Agency for Healthcare Research and Quality both recommend utilizing a health sciences librarian for the literature search component when conducting systematic reviews. </a:t>
            </a:r>
          </a:p>
          <a:p>
            <a:r>
              <a:rPr lang="en-US" dirty="0" smtClean="0"/>
              <a:t>Despite this recommendation, it is hypothesized that few non-Cochrane systematic review teams include a librarian in the development of their literature search strategies. </a:t>
            </a:r>
          </a:p>
          <a:p>
            <a:r>
              <a:rPr lang="en-US" dirty="0" smtClean="0"/>
              <a:t>The Team</a:t>
            </a:r>
          </a:p>
          <a:p>
            <a:pPr lvl="1"/>
            <a:r>
              <a:rPr lang="en-US" dirty="0" smtClean="0"/>
              <a:t>Whitney Townsend (lead)</a:t>
            </a:r>
          </a:p>
          <a:p>
            <a:pPr lvl="1"/>
            <a:r>
              <a:rPr lang="en-US" dirty="0" smtClean="0"/>
              <a:t>Andy Hickner</a:t>
            </a:r>
          </a:p>
          <a:p>
            <a:pPr lvl="1"/>
            <a:r>
              <a:rPr lang="en-US" dirty="0" smtClean="0"/>
              <a:t>Mark MacEachern</a:t>
            </a:r>
          </a:p>
          <a:p>
            <a:pPr lvl="1"/>
            <a:r>
              <a:rPr lang="en-US" dirty="0" err="1" smtClean="0"/>
              <a:t>Nandita</a:t>
            </a:r>
            <a:r>
              <a:rPr lang="en-US" dirty="0" smtClean="0"/>
              <a:t> Mani</a:t>
            </a:r>
          </a:p>
          <a:p>
            <a:pPr lvl="1"/>
            <a:r>
              <a:rPr lang="en-US" dirty="0" smtClean="0"/>
              <a:t>Irina Zeylikovich</a:t>
            </a:r>
          </a:p>
          <a:p>
            <a:pPr lvl="1"/>
            <a:endParaRPr lang="en-US" dirty="0" smtClean="0"/>
          </a:p>
          <a:p>
            <a:endParaRPr lang="en-US" dirty="0"/>
          </a:p>
        </p:txBody>
      </p:sp>
    </p:spTree>
    <p:extLst>
      <p:ext uri="{BB962C8B-B14F-4D97-AF65-F5344CB8AC3E}">
        <p14:creationId xmlns:p14="http://schemas.microsoft.com/office/powerpoint/2010/main" val="391162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Methodology: Search</a:t>
            </a:r>
            <a:endParaRPr lang="en-US" dirty="0"/>
          </a:p>
        </p:txBody>
      </p:sp>
      <p:sp>
        <p:nvSpPr>
          <p:cNvPr id="3" name="Content Placeholder 2"/>
          <p:cNvSpPr>
            <a:spLocks noGrp="1"/>
          </p:cNvSpPr>
          <p:nvPr>
            <p:ph idx="1"/>
          </p:nvPr>
        </p:nvSpPr>
        <p:spPr/>
        <p:txBody>
          <a:bodyPr>
            <a:normAutofit fontScale="55000" lnSpcReduction="20000"/>
          </a:bodyPr>
          <a:lstStyle/>
          <a:p>
            <a:r>
              <a:rPr lang="en-US" sz="3600" b="1" dirty="0" smtClean="0"/>
              <a:t>Database: </a:t>
            </a:r>
            <a:r>
              <a:rPr lang="en-US" sz="3600" dirty="0" smtClean="0"/>
              <a:t>Scopus</a:t>
            </a:r>
          </a:p>
          <a:p>
            <a:r>
              <a:rPr lang="en-US" sz="3600" b="1" dirty="0" smtClean="0"/>
              <a:t>Date range: </a:t>
            </a:r>
            <a:r>
              <a:rPr lang="en-US" sz="3600" dirty="0" smtClean="0"/>
              <a:t>1/1/2003 – 12/31/2012</a:t>
            </a:r>
          </a:p>
          <a:p>
            <a:r>
              <a:rPr lang="en-US" sz="3600" b="1" dirty="0" smtClean="0"/>
              <a:t>Search strategy:</a:t>
            </a:r>
          </a:p>
          <a:p>
            <a:pPr marL="948690" lvl="1">
              <a:buNone/>
            </a:pPr>
            <a:r>
              <a:rPr lang="en-US" dirty="0" smtClean="0"/>
              <a:t>((TITLE("systematic review" OR "meta-analysis" OR "meta analysis")) OR (INDEXTERMS("systematic review" OR "meta analysis" OR "meta-analysis as topic"))) AND ( EXCLUDE(</a:t>
            </a:r>
            <a:r>
              <a:rPr lang="en-US" dirty="0" err="1" smtClean="0"/>
              <a:t>DOCTYPE,"le</a:t>
            </a:r>
            <a:r>
              <a:rPr lang="en-US" dirty="0" smtClean="0"/>
              <a:t>" ) OR EXCLUDE(</a:t>
            </a:r>
            <a:r>
              <a:rPr lang="en-US" dirty="0" err="1" smtClean="0"/>
              <a:t>DOCTYPE,"ed</a:t>
            </a:r>
            <a:r>
              <a:rPr lang="en-US" dirty="0" smtClean="0"/>
              <a:t>" ) OR EXCLUDE(</a:t>
            </a:r>
            <a:r>
              <a:rPr lang="en-US" dirty="0" err="1" smtClean="0"/>
              <a:t>DOCTYPE,"sh</a:t>
            </a:r>
            <a:r>
              <a:rPr lang="en-US" dirty="0" smtClean="0"/>
              <a:t>" ) OR EXCLUDE(</a:t>
            </a:r>
            <a:r>
              <a:rPr lang="en-US" dirty="0" err="1" smtClean="0"/>
              <a:t>DOCTYPE,"no</a:t>
            </a:r>
            <a:r>
              <a:rPr lang="en-US" dirty="0" smtClean="0"/>
              <a:t>" ) ) AND ( EXCLUDE(</a:t>
            </a:r>
            <a:r>
              <a:rPr lang="en-US" dirty="0" err="1" smtClean="0"/>
              <a:t>DOCTYPE,"cp</a:t>
            </a:r>
            <a:r>
              <a:rPr lang="en-US" dirty="0" smtClean="0"/>
              <a:t>" ) )</a:t>
            </a:r>
          </a:p>
          <a:p>
            <a:pPr marL="948690" lvl="1">
              <a:buNone/>
            </a:pPr>
            <a:r>
              <a:rPr lang="en-US" dirty="0" smtClean="0"/>
              <a:t>AND </a:t>
            </a:r>
          </a:p>
          <a:p>
            <a:pPr marL="948690" lvl="1">
              <a:buNone/>
            </a:pPr>
            <a:r>
              <a:rPr lang="en-US" dirty="0" smtClean="0"/>
              <a:t>All applicable affiliations (AF-ID field) related to the University of Michigan (Ann Arbor) (full details available upon request from the poster authors)</a:t>
            </a:r>
          </a:p>
          <a:p>
            <a:pPr marL="548640"/>
            <a:endParaRPr lang="en-US" dirty="0" smtClean="0"/>
          </a:p>
          <a:p>
            <a:r>
              <a:rPr lang="en-US" sz="3600" b="1" dirty="0" smtClean="0"/>
              <a:t>Results: </a:t>
            </a:r>
            <a:r>
              <a:rPr lang="en-US" sz="3600" dirty="0" smtClean="0"/>
              <a:t>638 citations; 368 met systematic review criteria (61%) after review</a:t>
            </a:r>
          </a:p>
          <a:p>
            <a:r>
              <a:rPr lang="en-US" sz="3600" b="1" dirty="0" smtClean="0"/>
              <a:t>Review process: </a:t>
            </a:r>
            <a:r>
              <a:rPr lang="en-US" sz="3600" dirty="0" smtClean="0"/>
              <a:t>A team of five librarians divided the 638 citations among themselves, and reviewed the full text article for each citation. Study inclusion and coding was based on a predetermined criteria.</a:t>
            </a:r>
            <a:endParaRPr lang="en-US" sz="3600" b="1" dirty="0" smtClean="0"/>
          </a:p>
          <a:p>
            <a:endParaRPr lang="en-US" sz="3600" dirty="0" smtClean="0"/>
          </a:p>
          <a:p>
            <a:endParaRPr lang="en-US" dirty="0"/>
          </a:p>
        </p:txBody>
      </p:sp>
    </p:spTree>
    <p:extLst>
      <p:ext uri="{BB962C8B-B14F-4D97-AF65-F5344CB8AC3E}">
        <p14:creationId xmlns:p14="http://schemas.microsoft.com/office/powerpoint/2010/main" val="2409322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Methodology: Inclusion/Exclusion</a:t>
            </a:r>
            <a:endParaRPr lang="en-US" dirty="0"/>
          </a:p>
        </p:txBody>
      </p:sp>
      <p:sp>
        <p:nvSpPr>
          <p:cNvPr id="3" name="Content Placeholder 2"/>
          <p:cNvSpPr>
            <a:spLocks noGrp="1"/>
          </p:cNvSpPr>
          <p:nvPr>
            <p:ph idx="1"/>
          </p:nvPr>
        </p:nvSpPr>
        <p:spPr/>
        <p:txBody>
          <a:bodyPr>
            <a:normAutofit fontScale="55000" lnSpcReduction="20000"/>
          </a:bodyPr>
          <a:lstStyle/>
          <a:p>
            <a:pPr>
              <a:spcBef>
                <a:spcPts val="600"/>
              </a:spcBef>
            </a:pPr>
            <a:r>
              <a:rPr lang="en-US" b="1" dirty="0" smtClean="0"/>
              <a:t>Systematic Review - </a:t>
            </a:r>
            <a:r>
              <a:rPr lang="en-US" dirty="0" smtClean="0"/>
              <a:t>Clearly “attempts to identify, appraise and synthesize all the empirical evidence that meets pre-specified eligibility criteria to answer a given research question.”  Paper authors used explicit methods by conducting a  structured literature search, identifying relevant studies, and analyzing the results of the studies. (Section 1.2 in the Cochrane Handbook for Systematic Reviews of Interventions.)</a:t>
            </a:r>
          </a:p>
          <a:p>
            <a:pPr>
              <a:spcBef>
                <a:spcPts val="600"/>
              </a:spcBef>
            </a:pPr>
            <a:r>
              <a:rPr lang="en-US" b="1" dirty="0" smtClean="0"/>
              <a:t>Librarian Involvement - </a:t>
            </a:r>
            <a:r>
              <a:rPr lang="en-US" dirty="0" smtClean="0"/>
              <a:t>Full papers were reviewed to identify librarian involvement (no librarian involvement, unnamed acknowledgement, named acknowledgement, co-author)</a:t>
            </a:r>
            <a:endParaRPr lang="en-US" b="1" dirty="0" smtClean="0"/>
          </a:p>
          <a:p>
            <a:pPr>
              <a:spcBef>
                <a:spcPts val="600"/>
              </a:spcBef>
            </a:pPr>
            <a:r>
              <a:rPr lang="en-US" b="1" dirty="0" smtClean="0"/>
              <a:t>Replicable Search – </a:t>
            </a:r>
            <a:r>
              <a:rPr lang="en-US" dirty="0" smtClean="0"/>
              <a:t>Defined as a search strategy (included in the paper, or available as a supplement or from the authors) that can be easily replicated or copy-pasted into the appropriate indicated database with identical or near-identical results</a:t>
            </a:r>
            <a:endParaRPr lang="en-US" b="1" dirty="0" smtClean="0"/>
          </a:p>
          <a:p>
            <a:pPr>
              <a:spcBef>
                <a:spcPts val="600"/>
              </a:spcBef>
            </a:pPr>
            <a:r>
              <a:rPr lang="en-US" b="1" dirty="0" smtClean="0"/>
              <a:t>Search Limits – </a:t>
            </a:r>
            <a:r>
              <a:rPr lang="en-US" dirty="0" smtClean="0"/>
              <a:t>Authors indicated the use of traditional search limits (ex. English, human, date range)</a:t>
            </a:r>
            <a:endParaRPr lang="en-US" b="1" dirty="0" smtClean="0"/>
          </a:p>
          <a:p>
            <a:pPr>
              <a:spcBef>
                <a:spcPts val="600"/>
              </a:spcBef>
            </a:pPr>
            <a:r>
              <a:rPr lang="en-US" b="1" dirty="0" smtClean="0"/>
              <a:t>Databases Cited – </a:t>
            </a:r>
            <a:r>
              <a:rPr lang="en-US" dirty="0" smtClean="0"/>
              <a:t>Databases searched </a:t>
            </a:r>
            <a:r>
              <a:rPr lang="en-US" i="1" dirty="0" smtClean="0"/>
              <a:t>as written by the author </a:t>
            </a:r>
            <a:r>
              <a:rPr lang="en-US" dirty="0" smtClean="0"/>
              <a:t>(ex. </a:t>
            </a:r>
            <a:r>
              <a:rPr lang="en-US" dirty="0" err="1" smtClean="0"/>
              <a:t>PubMed</a:t>
            </a:r>
            <a:r>
              <a:rPr lang="en-US" dirty="0" smtClean="0"/>
              <a:t>, Medline, Ovid are not differentiated)</a:t>
            </a:r>
            <a:endParaRPr lang="en-US" sz="3600" b="1" dirty="0" smtClean="0"/>
          </a:p>
          <a:p>
            <a:endParaRPr lang="en-US" dirty="0"/>
          </a:p>
        </p:txBody>
      </p:sp>
    </p:spTree>
    <p:extLst>
      <p:ext uri="{BB962C8B-B14F-4D97-AF65-F5344CB8AC3E}">
        <p14:creationId xmlns:p14="http://schemas.microsoft.com/office/powerpoint/2010/main" val="113263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Researchers</a:t>
            </a:r>
            <a:endParaRPr lang="en-US" dirty="0"/>
          </a:p>
        </p:txBody>
      </p:sp>
      <p:sp>
        <p:nvSpPr>
          <p:cNvPr id="3" name="Content Placeholder 2"/>
          <p:cNvSpPr>
            <a:spLocks noGrp="1"/>
          </p:cNvSpPr>
          <p:nvPr>
            <p:ph sz="quarter" idx="1"/>
          </p:nvPr>
        </p:nvSpPr>
        <p:spPr/>
        <p:txBody>
          <a:bodyPr/>
          <a:lstStyle/>
          <a:p>
            <a:r>
              <a:rPr lang="en-US" dirty="0" smtClean="0"/>
              <a:t>Expect 1000s of results</a:t>
            </a:r>
          </a:p>
          <a:p>
            <a:r>
              <a:rPr lang="en-US" dirty="0" smtClean="0"/>
              <a:t>Expect to search multiple databases</a:t>
            </a:r>
          </a:p>
          <a:p>
            <a:pPr lvl="1"/>
            <a:r>
              <a:rPr lang="en-US" dirty="0" smtClean="0"/>
              <a:t>Ovid, EMBASE, Cochrane, PubMed, etc.</a:t>
            </a:r>
          </a:p>
          <a:p>
            <a:r>
              <a:rPr lang="en-US" dirty="0" smtClean="0"/>
              <a:t>Expect the search process to take weeks or months</a:t>
            </a:r>
          </a:p>
          <a:p>
            <a:r>
              <a:rPr lang="en-US" dirty="0" smtClean="0"/>
              <a:t>Expect to publish search strategy and search methodology</a:t>
            </a:r>
          </a:p>
          <a:p>
            <a:r>
              <a:rPr lang="en-US" dirty="0" smtClean="0"/>
              <a:t>Start with set of core articles</a:t>
            </a:r>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Results</a:t>
            </a:r>
            <a:endParaRPr lang="en-US" dirty="0"/>
          </a:p>
        </p:txBody>
      </p:sp>
      <p:sp>
        <p:nvSpPr>
          <p:cNvPr id="7" name="Text Placeholder 6"/>
          <p:cNvSpPr>
            <a:spLocks noGrp="1"/>
          </p:cNvSpPr>
          <p:nvPr>
            <p:ph type="body" idx="1"/>
          </p:nvPr>
        </p:nvSpPr>
        <p:spPr>
          <a:xfrm>
            <a:off x="533400" y="1371600"/>
            <a:ext cx="6324600" cy="639762"/>
          </a:xfrm>
        </p:spPr>
        <p:txBody>
          <a:bodyPr>
            <a:normAutofit/>
          </a:bodyPr>
          <a:lstStyle/>
          <a:p>
            <a:r>
              <a:rPr lang="en-US" dirty="0"/>
              <a:t>Institutional Systematic Review </a:t>
            </a:r>
            <a:r>
              <a:rPr lang="en-US" dirty="0" smtClean="0"/>
              <a:t>Publishing</a:t>
            </a:r>
            <a:endParaRPr lang="en-US" dirty="0"/>
          </a:p>
        </p:txBody>
      </p:sp>
      <p:sp>
        <p:nvSpPr>
          <p:cNvPr id="3" name="Content Placeholder 2"/>
          <p:cNvSpPr>
            <a:spLocks noGrp="1"/>
          </p:cNvSpPr>
          <p:nvPr>
            <p:ph sz="half" idx="2"/>
          </p:nvPr>
        </p:nvSpPr>
        <p:spPr>
          <a:xfrm>
            <a:off x="457200" y="2362201"/>
            <a:ext cx="4040188" cy="3763962"/>
          </a:xfrm>
        </p:spPr>
        <p:txBody>
          <a:bodyPr>
            <a:normAutofit/>
          </a:bodyPr>
          <a:lstStyle/>
          <a:p>
            <a:r>
              <a:rPr lang="en-US" b="1" dirty="0" smtClean="0">
                <a:solidFill>
                  <a:srgbClr val="C0504D"/>
                </a:solidFill>
              </a:rPr>
              <a:t>386</a:t>
            </a:r>
            <a:r>
              <a:rPr lang="en-US" b="1" dirty="0" smtClean="0"/>
              <a:t> </a:t>
            </a:r>
            <a:r>
              <a:rPr lang="en-US" dirty="0"/>
              <a:t>total systematic reviews published by University of Michigan affiliated authors</a:t>
            </a:r>
          </a:p>
          <a:p>
            <a:r>
              <a:rPr lang="en-US" b="1" dirty="0">
                <a:solidFill>
                  <a:srgbClr val="C0504D"/>
                </a:solidFill>
              </a:rPr>
              <a:t>47</a:t>
            </a:r>
            <a:r>
              <a:rPr lang="en-US" dirty="0"/>
              <a:t> total systematic reviews indicated some level of librarian involvement (co-authorship or acknowledgement)</a:t>
            </a:r>
          </a:p>
          <a:p>
            <a:endParaRPr lang="en-US" dirty="0"/>
          </a:p>
        </p:txBody>
      </p:sp>
      <p:graphicFrame>
        <p:nvGraphicFramePr>
          <p:cNvPr id="6" name="Chart 5"/>
          <p:cNvGraphicFramePr/>
          <p:nvPr>
            <p:extLst>
              <p:ext uri="{D42A27DB-BD31-4B8C-83A1-F6EECF244321}">
                <p14:modId xmlns:p14="http://schemas.microsoft.com/office/powerpoint/2010/main" val="368102"/>
              </p:ext>
            </p:extLst>
          </p:nvPr>
        </p:nvGraphicFramePr>
        <p:xfrm>
          <a:off x="4419600" y="2286000"/>
          <a:ext cx="43434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6740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Results</a:t>
            </a:r>
            <a:endParaRPr lang="en-US" dirty="0"/>
          </a:p>
        </p:txBody>
      </p:sp>
      <p:sp>
        <p:nvSpPr>
          <p:cNvPr id="7" name="Text Placeholder 6"/>
          <p:cNvSpPr>
            <a:spLocks noGrp="1"/>
          </p:cNvSpPr>
          <p:nvPr>
            <p:ph type="body" idx="1"/>
          </p:nvPr>
        </p:nvSpPr>
        <p:spPr>
          <a:xfrm>
            <a:off x="609600" y="1219200"/>
            <a:ext cx="6324600" cy="639762"/>
          </a:xfrm>
        </p:spPr>
        <p:txBody>
          <a:bodyPr>
            <a:normAutofit/>
          </a:bodyPr>
          <a:lstStyle/>
          <a:p>
            <a:r>
              <a:rPr lang="en-US" dirty="0"/>
              <a:t>Institutional Systematic Review </a:t>
            </a:r>
            <a:r>
              <a:rPr lang="en-US" dirty="0" smtClean="0"/>
              <a:t>Publishing</a:t>
            </a:r>
            <a:endParaRPr lang="en-US" dirty="0"/>
          </a:p>
        </p:txBody>
      </p:sp>
      <p:graphicFrame>
        <p:nvGraphicFramePr>
          <p:cNvPr id="9" name="Content Placeholder 8"/>
          <p:cNvGraphicFramePr>
            <a:graphicFrameLocks noGrp="1"/>
          </p:cNvGraphicFramePr>
          <p:nvPr>
            <p:ph sz="half" idx="2"/>
          </p:nvPr>
        </p:nvGraphicFramePr>
        <p:xfrm>
          <a:off x="457200" y="2174875"/>
          <a:ext cx="7924800" cy="384492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85800" y="1981200"/>
            <a:ext cx="75438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246592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Results</a:t>
            </a:r>
            <a:endParaRPr lang="en-US" dirty="0"/>
          </a:p>
        </p:txBody>
      </p:sp>
      <p:sp>
        <p:nvSpPr>
          <p:cNvPr id="7" name="Text Placeholder 6"/>
          <p:cNvSpPr>
            <a:spLocks noGrp="1"/>
          </p:cNvSpPr>
          <p:nvPr>
            <p:ph type="body" idx="1"/>
          </p:nvPr>
        </p:nvSpPr>
        <p:spPr>
          <a:xfrm>
            <a:off x="533400" y="1371600"/>
            <a:ext cx="6324600" cy="639762"/>
          </a:xfrm>
        </p:spPr>
        <p:txBody>
          <a:bodyPr>
            <a:normAutofit/>
          </a:bodyPr>
          <a:lstStyle/>
          <a:p>
            <a:r>
              <a:rPr lang="en-US" dirty="0"/>
              <a:t>Reporting of Literature Search Methodology</a:t>
            </a:r>
          </a:p>
        </p:txBody>
      </p:sp>
      <p:sp>
        <p:nvSpPr>
          <p:cNvPr id="3" name="Content Placeholder 2"/>
          <p:cNvSpPr>
            <a:spLocks noGrp="1"/>
          </p:cNvSpPr>
          <p:nvPr>
            <p:ph sz="half" idx="2"/>
          </p:nvPr>
        </p:nvSpPr>
        <p:spPr>
          <a:xfrm>
            <a:off x="457200" y="2362201"/>
            <a:ext cx="3505200" cy="3763962"/>
          </a:xfrm>
        </p:spPr>
        <p:txBody>
          <a:bodyPr>
            <a:normAutofit/>
          </a:bodyPr>
          <a:lstStyle/>
          <a:p>
            <a:pPr>
              <a:lnSpc>
                <a:spcPct val="150000"/>
              </a:lnSpc>
            </a:pPr>
            <a:r>
              <a:rPr lang="en-US" b="1" dirty="0" smtClean="0">
                <a:solidFill>
                  <a:schemeClr val="accent2"/>
                </a:solidFill>
              </a:rPr>
              <a:t>81</a:t>
            </a:r>
            <a:r>
              <a:rPr lang="en-US" dirty="0" smtClean="0"/>
              <a:t> papers included a replicable search strategy (20.9%)</a:t>
            </a:r>
          </a:p>
          <a:p>
            <a:pPr>
              <a:lnSpc>
                <a:spcPct val="150000"/>
              </a:lnSpc>
            </a:pPr>
            <a:r>
              <a:rPr lang="en-US" b="1" dirty="0" smtClean="0">
                <a:solidFill>
                  <a:srgbClr val="C0504D"/>
                </a:solidFill>
              </a:rPr>
              <a:t>207</a:t>
            </a:r>
            <a:r>
              <a:rPr lang="en-US" dirty="0" smtClean="0"/>
              <a:t> papers indicated utilizing search limits (54%)</a:t>
            </a:r>
          </a:p>
          <a:p>
            <a:pPr>
              <a:buNone/>
            </a:pPr>
            <a:endParaRPr lang="en-US" dirty="0"/>
          </a:p>
        </p:txBody>
      </p:sp>
      <p:graphicFrame>
        <p:nvGraphicFramePr>
          <p:cNvPr id="9" name="Chart 8"/>
          <p:cNvGraphicFramePr/>
          <p:nvPr/>
        </p:nvGraphicFramePr>
        <p:xfrm>
          <a:off x="3962400" y="1981200"/>
          <a:ext cx="4953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429000" y="6400800"/>
            <a:ext cx="5181600" cy="276999"/>
          </a:xfrm>
          <a:prstGeom prst="rect">
            <a:avLst/>
          </a:prstGeom>
        </p:spPr>
        <p:txBody>
          <a:bodyPr wrap="square">
            <a:spAutoFit/>
          </a:bodyPr>
          <a:lstStyle/>
          <a:p>
            <a:r>
              <a:rPr lang="en-US" sz="1200" dirty="0" smtClean="0">
                <a:solidFill>
                  <a:prstClr val="black"/>
                </a:solidFill>
                <a:latin typeface="Calibri"/>
              </a:rPr>
              <a:t>*Only the top 13 databases are included in this chart. Full results are available.</a:t>
            </a:r>
            <a:endParaRPr lang="en-US" sz="1200" dirty="0">
              <a:solidFill>
                <a:prstClr val="black"/>
              </a:solidFill>
              <a:latin typeface="Calibri"/>
            </a:endParaRPr>
          </a:p>
        </p:txBody>
      </p:sp>
    </p:spTree>
    <p:extLst>
      <p:ext uri="{BB962C8B-B14F-4D97-AF65-F5344CB8AC3E}">
        <p14:creationId xmlns:p14="http://schemas.microsoft.com/office/powerpoint/2010/main" val="603146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Results</a:t>
            </a:r>
            <a:endParaRPr lang="en-US" dirty="0"/>
          </a:p>
        </p:txBody>
      </p:sp>
      <p:sp>
        <p:nvSpPr>
          <p:cNvPr id="7" name="Text Placeholder 6"/>
          <p:cNvSpPr>
            <a:spLocks noGrp="1"/>
          </p:cNvSpPr>
          <p:nvPr>
            <p:ph type="body" idx="1"/>
          </p:nvPr>
        </p:nvSpPr>
        <p:spPr>
          <a:xfrm>
            <a:off x="609600" y="1219200"/>
            <a:ext cx="7543800" cy="639762"/>
          </a:xfrm>
        </p:spPr>
        <p:txBody>
          <a:bodyPr>
            <a:normAutofit fontScale="92500"/>
          </a:bodyPr>
          <a:lstStyle/>
          <a:p>
            <a:r>
              <a:rPr lang="en-US" dirty="0"/>
              <a:t>Librarian Involvement and Presence of Replicable Searches</a:t>
            </a:r>
          </a:p>
        </p:txBody>
      </p:sp>
      <p:grpSp>
        <p:nvGrpSpPr>
          <p:cNvPr id="3" name="Content Placeholder 7"/>
          <p:cNvGrpSpPr>
            <a:grpSpLocks noGrp="1"/>
          </p:cNvGrpSpPr>
          <p:nvPr/>
        </p:nvGrpSpPr>
        <p:grpSpPr>
          <a:xfrm>
            <a:off x="457200" y="2209800"/>
            <a:ext cx="8077200" cy="4144963"/>
            <a:chOff x="12268200" y="21427169"/>
            <a:chExt cx="14401800" cy="7833629"/>
          </a:xfrm>
        </p:grpSpPr>
        <p:graphicFrame>
          <p:nvGraphicFramePr>
            <p:cNvPr id="11" name="Chart 10"/>
            <p:cNvGraphicFramePr/>
            <p:nvPr>
              <p:extLst>
                <p:ext uri="{D42A27DB-BD31-4B8C-83A1-F6EECF244321}">
                  <p14:modId xmlns:p14="http://schemas.microsoft.com/office/powerpoint/2010/main" val="274070307"/>
                </p:ext>
              </p:extLst>
            </p:nvPr>
          </p:nvGraphicFramePr>
          <p:xfrm>
            <a:off x="19507200" y="21427173"/>
            <a:ext cx="7162800" cy="7681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4014276936"/>
                </p:ext>
              </p:extLst>
            </p:nvPr>
          </p:nvGraphicFramePr>
          <p:xfrm>
            <a:off x="12268200" y="21427169"/>
            <a:ext cx="8077200" cy="7833629"/>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390348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Discussion</a:t>
            </a:r>
            <a:endParaRPr lang="en-US" dirty="0"/>
          </a:p>
        </p:txBody>
      </p:sp>
      <p:sp>
        <p:nvSpPr>
          <p:cNvPr id="11" name="Content Placeholder 10"/>
          <p:cNvSpPr>
            <a:spLocks noGrp="1"/>
          </p:cNvSpPr>
          <p:nvPr>
            <p:ph idx="1"/>
          </p:nvPr>
        </p:nvSpPr>
        <p:spPr>
          <a:xfrm>
            <a:off x="457200" y="1447800"/>
            <a:ext cx="8229600" cy="4678363"/>
          </a:xfrm>
        </p:spPr>
        <p:txBody>
          <a:bodyPr>
            <a:normAutofit fontScale="70000" lnSpcReduction="20000"/>
          </a:bodyPr>
          <a:lstStyle/>
          <a:p>
            <a:pPr>
              <a:buNone/>
            </a:pPr>
            <a:r>
              <a:rPr lang="en-US" sz="4000" b="1" dirty="0" smtClean="0"/>
              <a:t>Lessons Learned</a:t>
            </a:r>
          </a:p>
          <a:p>
            <a:pPr marL="457200" indent="-457200">
              <a:buFont typeface="Arial"/>
              <a:buChar char="•"/>
            </a:pPr>
            <a:r>
              <a:rPr lang="en-US" dirty="0"/>
              <a:t>A number of articles were </a:t>
            </a:r>
            <a:r>
              <a:rPr lang="en-US" dirty="0">
                <a:solidFill>
                  <a:schemeClr val="accent2"/>
                </a:solidFill>
              </a:rPr>
              <a:t>inaccurately titled by the authors as systematic reviews</a:t>
            </a:r>
            <a:r>
              <a:rPr lang="en-US" dirty="0"/>
              <a:t>.  Although titled systematic reviews, most were actually narrative reviews. This finding suggests a </a:t>
            </a:r>
            <a:r>
              <a:rPr lang="en-US" dirty="0">
                <a:solidFill>
                  <a:schemeClr val="accent2"/>
                </a:solidFill>
              </a:rPr>
              <a:t>need for further education on the definition of a true systematic review</a:t>
            </a:r>
            <a:r>
              <a:rPr lang="en-US" dirty="0"/>
              <a:t>.</a:t>
            </a:r>
          </a:p>
          <a:p>
            <a:pPr marL="457200" indent="-457200">
              <a:buFont typeface="Arial"/>
              <a:buChar char="•"/>
            </a:pPr>
            <a:r>
              <a:rPr lang="en-US" dirty="0"/>
              <a:t>While the IOM strongly recommends the presence of a librarian on the systematic review team, our study illustrates the </a:t>
            </a:r>
            <a:r>
              <a:rPr lang="en-US" dirty="0">
                <a:solidFill>
                  <a:schemeClr val="accent2"/>
                </a:solidFill>
              </a:rPr>
              <a:t>potential for further librarian integration and collaboration </a:t>
            </a:r>
            <a:r>
              <a:rPr lang="en-US" dirty="0"/>
              <a:t>into the systematic review process.</a:t>
            </a:r>
          </a:p>
          <a:p>
            <a:pPr marL="457200" indent="-457200">
              <a:buFont typeface="Arial"/>
              <a:buChar char="•"/>
            </a:pPr>
            <a:r>
              <a:rPr lang="en-US" dirty="0">
                <a:solidFill>
                  <a:schemeClr val="accent2"/>
                </a:solidFill>
              </a:rPr>
              <a:t>Librarian involvement in systematic reviews more than doubled the presence of a replicable search strategy </a:t>
            </a:r>
            <a:r>
              <a:rPr lang="en-US" dirty="0"/>
              <a:t>(as recommended by Cochrane and PRISMA guidelines) from 18% to 40%.</a:t>
            </a:r>
          </a:p>
          <a:p>
            <a:pPr marL="457200" indent="-457200">
              <a:buFont typeface="Arial"/>
              <a:buChar char="•"/>
            </a:pPr>
            <a:r>
              <a:rPr lang="en-US" dirty="0"/>
              <a:t>Despite the presence of PRISMA and other reporting standards, the </a:t>
            </a:r>
            <a:r>
              <a:rPr lang="en-US" dirty="0">
                <a:solidFill>
                  <a:schemeClr val="accent2"/>
                </a:solidFill>
              </a:rPr>
              <a:t>presentation of  literature search methodologies in systematic reviews is inconsistent</a:t>
            </a:r>
            <a:r>
              <a:rPr lang="en-US" dirty="0"/>
              <a:t>.</a:t>
            </a:r>
          </a:p>
          <a:p>
            <a:pPr>
              <a:buNone/>
            </a:pPr>
            <a:endParaRPr lang="en-US" dirty="0"/>
          </a:p>
        </p:txBody>
      </p:sp>
    </p:spTree>
    <p:extLst>
      <p:ext uri="{BB962C8B-B14F-4D97-AF65-F5344CB8AC3E}">
        <p14:creationId xmlns:p14="http://schemas.microsoft.com/office/powerpoint/2010/main" val="337148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Discussion</a:t>
            </a:r>
            <a:endParaRPr lang="en-US" dirty="0"/>
          </a:p>
        </p:txBody>
      </p:sp>
      <p:sp>
        <p:nvSpPr>
          <p:cNvPr id="11" name="Content Placeholder 10"/>
          <p:cNvSpPr>
            <a:spLocks noGrp="1"/>
          </p:cNvSpPr>
          <p:nvPr>
            <p:ph idx="1"/>
          </p:nvPr>
        </p:nvSpPr>
        <p:spPr>
          <a:xfrm>
            <a:off x="457200" y="1371600"/>
            <a:ext cx="8229600" cy="4754563"/>
          </a:xfrm>
        </p:spPr>
        <p:txBody>
          <a:bodyPr>
            <a:normAutofit fontScale="85000" lnSpcReduction="20000"/>
          </a:bodyPr>
          <a:lstStyle/>
          <a:p>
            <a:pPr>
              <a:buNone/>
            </a:pPr>
            <a:r>
              <a:rPr lang="en-US" sz="4000" b="1" dirty="0" smtClean="0"/>
              <a:t>Future Plans</a:t>
            </a:r>
          </a:p>
          <a:p>
            <a:pPr marL="457200" indent="-457200">
              <a:buFont typeface="Arial"/>
              <a:buChar char="•"/>
            </a:pPr>
            <a:r>
              <a:rPr lang="en-US" dirty="0"/>
              <a:t>To </a:t>
            </a:r>
            <a:r>
              <a:rPr lang="en-US" dirty="0">
                <a:solidFill>
                  <a:schemeClr val="accent2"/>
                </a:solidFill>
              </a:rPr>
              <a:t>study the relationship between the level of librarian involvement and the presence of a replicable search strategy </a:t>
            </a:r>
            <a:r>
              <a:rPr lang="en-US" dirty="0"/>
              <a:t>[co-author, named acknowledgement, unnamed acknowledgement</a:t>
            </a:r>
            <a:r>
              <a:rPr lang="en-US" dirty="0" smtClean="0"/>
              <a:t>]</a:t>
            </a:r>
          </a:p>
          <a:p>
            <a:pPr marL="457200" indent="-457200">
              <a:buFont typeface="Arial"/>
              <a:buChar char="•"/>
            </a:pPr>
            <a:endParaRPr lang="en-US" dirty="0"/>
          </a:p>
          <a:p>
            <a:pPr marL="457200" indent="-457200">
              <a:buFont typeface="Arial"/>
              <a:buChar char="•"/>
            </a:pPr>
            <a:r>
              <a:rPr lang="en-US" dirty="0"/>
              <a:t>Identify and </a:t>
            </a:r>
            <a:r>
              <a:rPr lang="en-US" dirty="0">
                <a:solidFill>
                  <a:schemeClr val="accent2"/>
                </a:solidFill>
              </a:rPr>
              <a:t>collaborate with local units </a:t>
            </a:r>
            <a:r>
              <a:rPr lang="en-US" dirty="0"/>
              <a:t>that have high systematic review </a:t>
            </a:r>
            <a:r>
              <a:rPr lang="en-US" dirty="0" smtClean="0"/>
              <a:t>output</a:t>
            </a:r>
          </a:p>
          <a:p>
            <a:pPr marL="457200" indent="-457200">
              <a:buFont typeface="Arial"/>
              <a:buChar char="•"/>
            </a:pPr>
            <a:endParaRPr lang="en-US" dirty="0"/>
          </a:p>
          <a:p>
            <a:pPr marL="457200" indent="-457200">
              <a:buFont typeface="Arial"/>
              <a:buChar char="•"/>
            </a:pPr>
            <a:r>
              <a:rPr lang="en-US" dirty="0"/>
              <a:t>Examine </a:t>
            </a:r>
            <a:r>
              <a:rPr lang="en-US" dirty="0">
                <a:solidFill>
                  <a:schemeClr val="accent2"/>
                </a:solidFill>
              </a:rPr>
              <a:t>whether increased librarian involvement </a:t>
            </a:r>
            <a:r>
              <a:rPr lang="en-US" dirty="0"/>
              <a:t>on local systematic review teams </a:t>
            </a:r>
            <a:r>
              <a:rPr lang="en-US" dirty="0">
                <a:solidFill>
                  <a:schemeClr val="accent2"/>
                </a:solidFill>
              </a:rPr>
              <a:t>increases adherence to PRIMSA guidelines </a:t>
            </a:r>
            <a:r>
              <a:rPr lang="en-US" dirty="0"/>
              <a:t>or other reporting standards</a:t>
            </a:r>
          </a:p>
          <a:p>
            <a:pPr>
              <a:buNone/>
            </a:pPr>
            <a:endParaRPr lang="en-US" dirty="0"/>
          </a:p>
        </p:txBody>
      </p:sp>
    </p:spTree>
    <p:extLst>
      <p:ext uri="{BB962C8B-B14F-4D97-AF65-F5344CB8AC3E}">
        <p14:creationId xmlns:p14="http://schemas.microsoft.com/office/powerpoint/2010/main" val="1220619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dirty="0" smtClean="0"/>
              <a:t>Questions?</a:t>
            </a:r>
            <a:endParaRPr lang="en-US" sz="8800" dirty="0"/>
          </a:p>
        </p:txBody>
      </p:sp>
      <p:sp>
        <p:nvSpPr>
          <p:cNvPr id="5" name="Subtitle 4"/>
          <p:cNvSpPr>
            <a:spLocks noGrp="1"/>
          </p:cNvSpPr>
          <p:nvPr>
            <p:ph type="subTitle" idx="1"/>
          </p:nvPr>
        </p:nvSpPr>
        <p:spPr/>
        <p:txBody>
          <a:bodyPr/>
          <a:lstStyle/>
          <a:p>
            <a:r>
              <a:rPr lang="en-US" dirty="0" smtClean="0"/>
              <a:t>For Mark &amp; Whitney</a:t>
            </a:r>
            <a:endParaRPr lang="en-US" dirty="0"/>
          </a:p>
        </p:txBody>
      </p:sp>
    </p:spTree>
    <p:extLst>
      <p:ext uri="{BB962C8B-B14F-4D97-AF65-F5344CB8AC3E}">
        <p14:creationId xmlns:p14="http://schemas.microsoft.com/office/powerpoint/2010/main" val="409720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Researchers</a:t>
            </a:r>
            <a:endParaRPr lang="en-US" dirty="0"/>
          </a:p>
        </p:txBody>
      </p:sp>
      <p:sp>
        <p:nvSpPr>
          <p:cNvPr id="3" name="Content Placeholder 2"/>
          <p:cNvSpPr>
            <a:spLocks noGrp="1"/>
          </p:cNvSpPr>
          <p:nvPr>
            <p:ph sz="quarter" idx="1"/>
          </p:nvPr>
        </p:nvSpPr>
        <p:spPr/>
        <p:txBody>
          <a:bodyPr>
            <a:normAutofit/>
          </a:bodyPr>
          <a:lstStyle/>
          <a:p>
            <a:r>
              <a:rPr lang="en-US" sz="2400" dirty="0" smtClean="0"/>
              <a:t>Discuss reporting standards</a:t>
            </a:r>
          </a:p>
          <a:p>
            <a:pPr lvl="1"/>
            <a:r>
              <a:rPr lang="en-US" sz="2100" dirty="0" smtClean="0"/>
              <a:t>PRISMA</a:t>
            </a:r>
          </a:p>
          <a:p>
            <a:pPr lvl="1"/>
            <a:r>
              <a:rPr lang="en-US" sz="2100" dirty="0" smtClean="0"/>
              <a:t>Institute of Medicine</a:t>
            </a:r>
          </a:p>
          <a:p>
            <a:pPr lvl="1"/>
            <a:r>
              <a:rPr lang="en-US" sz="2100" dirty="0" smtClean="0"/>
              <a:t>Cochrane Handbook</a:t>
            </a:r>
          </a:p>
          <a:p>
            <a:pPr lvl="2"/>
            <a:r>
              <a:rPr lang="en-US" sz="1800" dirty="0" smtClean="0"/>
              <a:t>Section 6.6</a:t>
            </a:r>
          </a:p>
          <a:p>
            <a:pPr lvl="3"/>
            <a:r>
              <a:rPr lang="en-US" sz="1500" dirty="0" smtClean="0"/>
              <a:t>What to include in abstract, methods</a:t>
            </a:r>
          </a:p>
          <a:p>
            <a:pPr lvl="3"/>
            <a:r>
              <a:rPr lang="en-US" sz="1500" dirty="0" smtClean="0"/>
              <a:t>Full strategy</a:t>
            </a:r>
          </a:p>
          <a:p>
            <a:pPr lvl="3"/>
            <a:r>
              <a:rPr lang="en-US" sz="1500" dirty="0" smtClean="0"/>
              <a:t>Databases searched, limits, general decisions</a:t>
            </a:r>
          </a:p>
          <a:p>
            <a:pPr lvl="1"/>
            <a:r>
              <a:rPr lang="en-US" sz="2100" dirty="0" smtClean="0"/>
              <a:t>Flow diagrams</a:t>
            </a:r>
          </a:p>
        </p:txBody>
      </p:sp>
    </p:spTree>
    <p:extLst>
      <p:ext uri="{BB962C8B-B14F-4D97-AF65-F5344CB8AC3E}">
        <p14:creationId xmlns:p14="http://schemas.microsoft.com/office/powerpoint/2010/main" val="4203715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Researchers</a:t>
            </a:r>
            <a:endParaRPr lang="en-US" dirty="0"/>
          </a:p>
        </p:txBody>
      </p:sp>
      <p:sp>
        <p:nvSpPr>
          <p:cNvPr id="3" name="Content Placeholder 2"/>
          <p:cNvSpPr>
            <a:spLocks noGrp="1"/>
          </p:cNvSpPr>
          <p:nvPr>
            <p:ph sz="quarter" idx="1"/>
          </p:nvPr>
        </p:nvSpPr>
        <p:spPr/>
        <p:txBody>
          <a:bodyPr/>
          <a:lstStyle/>
          <a:p>
            <a:r>
              <a:rPr lang="en-US" dirty="0" smtClean="0"/>
              <a:t>Endnote</a:t>
            </a:r>
            <a:endParaRPr lang="en-US" dirty="0"/>
          </a:p>
        </p:txBody>
      </p:sp>
      <p:pic>
        <p:nvPicPr>
          <p:cNvPr id="5" name="Picture 4" descr="Screen shot 2012-07-16 at 11.1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09800"/>
            <a:ext cx="7772400" cy="4366586"/>
          </a:xfrm>
          <a:prstGeom prst="rect">
            <a:avLst/>
          </a:prstGeom>
          <a:ln>
            <a:solidFill>
              <a:srgbClr val="94B6D2"/>
            </a:solidFill>
          </a:ln>
        </p:spPr>
      </p:pic>
    </p:spTree>
    <p:extLst>
      <p:ext uri="{BB962C8B-B14F-4D97-AF65-F5344CB8AC3E}">
        <p14:creationId xmlns:p14="http://schemas.microsoft.com/office/powerpoint/2010/main" val="2802546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Researchers</a:t>
            </a:r>
            <a:endParaRPr lang="en-US" dirty="0"/>
          </a:p>
        </p:txBody>
      </p:sp>
      <p:sp>
        <p:nvSpPr>
          <p:cNvPr id="3" name="Content Placeholder 2"/>
          <p:cNvSpPr>
            <a:spLocks noGrp="1"/>
          </p:cNvSpPr>
          <p:nvPr>
            <p:ph sz="quarter" idx="1"/>
          </p:nvPr>
        </p:nvSpPr>
        <p:spPr/>
        <p:txBody>
          <a:bodyPr/>
          <a:lstStyle/>
          <a:p>
            <a:r>
              <a:rPr lang="en-US" dirty="0" smtClean="0"/>
              <a:t>Excel</a:t>
            </a:r>
            <a:endParaRPr lang="en-US" dirty="0"/>
          </a:p>
        </p:txBody>
      </p:sp>
      <p:pic>
        <p:nvPicPr>
          <p:cNvPr id="4" name="Picture 3" descr="Screen shot 2013-09-04 at 1.3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09800"/>
            <a:ext cx="8229600" cy="4288360"/>
          </a:xfrm>
          <a:prstGeom prst="rect">
            <a:avLst/>
          </a:prstGeom>
          <a:ln>
            <a:solidFill>
              <a:srgbClr val="4F81BD"/>
            </a:solidFill>
          </a:ln>
        </p:spPr>
      </p:pic>
    </p:spTree>
    <p:extLst>
      <p:ext uri="{BB962C8B-B14F-4D97-AF65-F5344CB8AC3E}">
        <p14:creationId xmlns:p14="http://schemas.microsoft.com/office/powerpoint/2010/main" val="12372438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2518</TotalTime>
  <Words>2502</Words>
  <Application>Microsoft Macintosh PowerPoint</Application>
  <PresentationFormat>On-screen Show (4:3)</PresentationFormat>
  <Paragraphs>436</Paragraphs>
  <Slides>66</Slides>
  <Notes>12</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Median</vt:lpstr>
      <vt:lpstr>Office Theme</vt:lpstr>
      <vt:lpstr>Librarian involvement in systematic reviews </vt:lpstr>
      <vt:lpstr>Broad Involvement Opportunities</vt:lpstr>
      <vt:lpstr>Overview</vt:lpstr>
      <vt:lpstr>Communicating with Researchers</vt:lpstr>
      <vt:lpstr>Communicating with Researchers</vt:lpstr>
      <vt:lpstr>Communicating with Researchers</vt:lpstr>
      <vt:lpstr>Communicating with Researchers</vt:lpstr>
      <vt:lpstr>Communicating with Researchers</vt:lpstr>
      <vt:lpstr>Communicating with Researchers</vt:lpstr>
      <vt:lpstr>PowerPoint Presentation</vt:lpstr>
      <vt:lpstr>Teaching Concepts: Topic Development </vt:lpstr>
      <vt:lpstr>Teaching Concepts: Boolean</vt:lpstr>
      <vt:lpstr>Teaching Concepts: Boolean</vt:lpstr>
      <vt:lpstr>Teaching Concepts: Vocabularies</vt:lpstr>
      <vt:lpstr>Teaching Concepts: Vocabularies</vt:lpstr>
      <vt:lpstr>Teaching Concepts: Vocabularies</vt:lpstr>
      <vt:lpstr>Teaching Concepts: Vocabularies</vt:lpstr>
      <vt:lpstr>Teaching Concepts: Misc</vt:lpstr>
      <vt:lpstr>Teaching Concepts: PubMed</vt:lpstr>
      <vt:lpstr>PowerPoint Presentation</vt:lpstr>
      <vt:lpstr>Searching Considerations: Sources</vt:lpstr>
      <vt:lpstr>Searching Considerations: Sources</vt:lpstr>
      <vt:lpstr>Searching Considerations: Grey literature</vt:lpstr>
      <vt:lpstr>Searching Considerations: Translation</vt:lpstr>
      <vt:lpstr>Searching Considerations: Filters</vt:lpstr>
      <vt:lpstr>Searching Considerations: Filters</vt:lpstr>
      <vt:lpstr>Searching Considerations: Evaluating Searches  </vt:lpstr>
      <vt:lpstr>PowerPoint Presentation</vt:lpstr>
      <vt:lpstr>Reporting: IOM</vt:lpstr>
      <vt:lpstr>Reporting: IOM</vt:lpstr>
      <vt:lpstr>Reporting: IOM</vt:lpstr>
      <vt:lpstr>Reporting: Cochrane Handbook </vt:lpstr>
      <vt:lpstr>Reporting: Cochrane Handbook</vt:lpstr>
      <vt:lpstr>Reporting: Cochrane Handbook</vt:lpstr>
      <vt:lpstr>Reporting: Cochrane Handbook</vt:lpstr>
      <vt:lpstr>Reporting: PRISMA</vt:lpstr>
      <vt:lpstr>PowerPoint Presentation</vt:lpstr>
      <vt:lpstr>The Systematic Literature Search</vt:lpstr>
      <vt:lpstr>PowerPoint Presentation</vt:lpstr>
      <vt:lpstr>PowerPoint Presentation</vt:lpstr>
      <vt:lpstr>Literature Search Reporting Appraisal</vt:lpstr>
      <vt:lpstr>PRISMA Reporting Standards</vt:lpstr>
      <vt:lpstr>Item 7: Example</vt:lpstr>
      <vt:lpstr>Item 8: Example</vt:lpstr>
      <vt:lpstr>Article #1: Yang  et al </vt:lpstr>
      <vt:lpstr>Article #7: Circ Cardiovasc Qual Outcomes</vt:lpstr>
      <vt:lpstr>Article #8: Sports Health</vt:lpstr>
      <vt:lpstr>Article #2: Breast Cancer Survival &amp; Ethnicity</vt:lpstr>
      <vt:lpstr>Article #3: Circulation June 5, 2007</vt:lpstr>
      <vt:lpstr>Article #4: Management of Rheumatoid Wrist</vt:lpstr>
      <vt:lpstr>Article #5: Myung et al</vt:lpstr>
      <vt:lpstr>Article #6: L.M. Hart et al </vt:lpstr>
      <vt:lpstr>Why have a librarian involved?</vt:lpstr>
      <vt:lpstr>The Short Answer</vt:lpstr>
      <vt:lpstr>Librarian involvement in  locally-created systematic reviews</vt:lpstr>
      <vt:lpstr>Librarian involvement in  locally-created systematic reviews</vt:lpstr>
      <vt:lpstr>Overview</vt:lpstr>
      <vt:lpstr>Methodology: Search</vt:lpstr>
      <vt:lpstr>Methodology: Inclusion/Exclusion</vt:lpstr>
      <vt:lpstr>Results</vt:lpstr>
      <vt:lpstr>Results</vt:lpstr>
      <vt:lpstr>Results</vt:lpstr>
      <vt:lpstr>Results</vt:lpstr>
      <vt:lpstr>Discussion</vt:lpstr>
      <vt:lpstr>Discussion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dc:creator>
  <cp:lastModifiedBy>University of Michigan</cp:lastModifiedBy>
  <cp:revision>248</cp:revision>
  <dcterms:created xsi:type="dcterms:W3CDTF">2011-07-22T17:08:31Z</dcterms:created>
  <dcterms:modified xsi:type="dcterms:W3CDTF">2013-09-05T21:21:03Z</dcterms:modified>
</cp:coreProperties>
</file>