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1" r:id="rId4"/>
    <p:sldId id="257" r:id="rId5"/>
    <p:sldId id="260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62" r:id="rId23"/>
    <p:sldId id="281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se Masters" initials="CM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4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7CBC6C-D803-B042-93DD-9DFD06CBD579}" type="datetimeFigureOut">
              <a:rPr lang="en-US" smtClean="0"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B385F-494A-B443-A5C2-521861A73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991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7CBC6C-D803-B042-93DD-9DFD06CBD579}" type="datetimeFigureOut">
              <a:rPr lang="en-US" smtClean="0"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B385F-494A-B443-A5C2-521861A73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55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7CBC6C-D803-B042-93DD-9DFD06CBD579}" type="datetimeFigureOut">
              <a:rPr lang="en-US" smtClean="0"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B385F-494A-B443-A5C2-521861A73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69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7CBC6C-D803-B042-93DD-9DFD06CBD579}" type="datetimeFigureOut">
              <a:rPr lang="en-US" smtClean="0"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B385F-494A-B443-A5C2-521861A73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782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7CBC6C-D803-B042-93DD-9DFD06CBD579}" type="datetimeFigureOut">
              <a:rPr lang="en-US" smtClean="0"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B385F-494A-B443-A5C2-521861A73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85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7CBC6C-D803-B042-93DD-9DFD06CBD579}" type="datetimeFigureOut">
              <a:rPr lang="en-US" smtClean="0"/>
              <a:t>11/10/2014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B385F-494A-B443-A5C2-521861A73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043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7CBC6C-D803-B042-93DD-9DFD06CBD579}" type="datetimeFigureOut">
              <a:rPr lang="en-US" smtClean="0"/>
              <a:t>11/10/2014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B385F-494A-B443-A5C2-521861A73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4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7CBC6C-D803-B042-93DD-9DFD06CBD579}" type="datetimeFigureOut">
              <a:rPr lang="en-US" smtClean="0"/>
              <a:t>11/10/2014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B385F-494A-B443-A5C2-521861A73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870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7CBC6C-D803-B042-93DD-9DFD06CBD579}" type="datetimeFigureOut">
              <a:rPr lang="en-US" smtClean="0"/>
              <a:t>11/10/2014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B385F-494A-B443-A5C2-521861A73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453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7CBC6C-D803-B042-93DD-9DFD06CBD579}" type="datetimeFigureOut">
              <a:rPr lang="en-US" smtClean="0"/>
              <a:t>11/10/2014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B385F-494A-B443-A5C2-521861A73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522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7CBC6C-D803-B042-93DD-9DFD06CBD579}" type="datetimeFigureOut">
              <a:rPr lang="en-US" smtClean="0"/>
              <a:t>11/10/2014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B385F-494A-B443-A5C2-521861A73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9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B385F-494A-B443-A5C2-521861A73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24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783" y="1547225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DEEP BLUE</a:t>
            </a:r>
            <a:endParaRPr lang="en-US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72783" y="4035652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University of Michigan</a:t>
            </a:r>
          </a:p>
          <a:p>
            <a:pPr algn="ctr"/>
            <a:r>
              <a:rPr lang="en-US" sz="4000" dirty="0" smtClean="0"/>
              <a:t>Institutional Repository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4686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189" y="1599603"/>
            <a:ext cx="5677622" cy="3499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1">
                <a:lumMod val="20000"/>
                <a:lumOff val="80000"/>
                <a:alpha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231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58068" y="1602458"/>
            <a:ext cx="5427865" cy="3502152"/>
            <a:chOff x="1593739" y="1234158"/>
            <a:chExt cx="5427865" cy="35021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93739" y="1234158"/>
              <a:ext cx="5427865" cy="35021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chemeClr val="accent1">
                  <a:lumMod val="20000"/>
                  <a:lumOff val="80000"/>
                  <a:alpha val="65000"/>
                </a:schemeClr>
              </a:outerShdw>
            </a:effectLst>
          </p:spPr>
        </p:pic>
        <p:sp>
          <p:nvSpPr>
            <p:cNvPr id="3" name="Left Arrow 2"/>
            <p:cNvSpPr/>
            <p:nvPr/>
          </p:nvSpPr>
          <p:spPr>
            <a:xfrm>
              <a:off x="2638592" y="4129453"/>
              <a:ext cx="689184" cy="290776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189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888" y="0"/>
            <a:ext cx="4812224" cy="6763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1">
                <a:lumMod val="20000"/>
                <a:lumOff val="80000"/>
                <a:alpha val="65000"/>
              </a:schemeClr>
            </a:outerShdw>
          </a:effectLst>
        </p:spPr>
      </p:pic>
      <p:sp>
        <p:nvSpPr>
          <p:cNvPr id="6" name="Left Arrow 5"/>
          <p:cNvSpPr/>
          <p:nvPr/>
        </p:nvSpPr>
        <p:spPr>
          <a:xfrm>
            <a:off x="2953646" y="6467908"/>
            <a:ext cx="482429" cy="12447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09" y="152400"/>
            <a:ext cx="7896183" cy="656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1">
                <a:lumMod val="20000"/>
                <a:lumOff val="80000"/>
                <a:alpha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430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39700"/>
            <a:ext cx="7791450" cy="650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1">
                <a:lumMod val="20000"/>
                <a:lumOff val="80000"/>
                <a:alpha val="65000"/>
              </a:schemeClr>
            </a:outerShdw>
          </a:effectLst>
        </p:spPr>
      </p:pic>
      <p:sp>
        <p:nvSpPr>
          <p:cNvPr id="4" name="Left Arrow 3"/>
          <p:cNvSpPr/>
          <p:nvPr/>
        </p:nvSpPr>
        <p:spPr>
          <a:xfrm>
            <a:off x="2971800" y="4991100"/>
            <a:ext cx="584200" cy="1778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4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127000"/>
            <a:ext cx="7345573" cy="656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1">
                <a:lumMod val="20000"/>
                <a:lumOff val="80000"/>
                <a:alpha val="65000"/>
              </a:schemeClr>
            </a:outerShdw>
          </a:effectLst>
        </p:spPr>
      </p:pic>
      <p:sp>
        <p:nvSpPr>
          <p:cNvPr id="5" name="Left Arrow 4"/>
          <p:cNvSpPr/>
          <p:nvPr/>
        </p:nvSpPr>
        <p:spPr>
          <a:xfrm>
            <a:off x="3454400" y="6426200"/>
            <a:ext cx="330200" cy="1651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8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100" y="127000"/>
            <a:ext cx="4980900" cy="659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1">
                <a:lumMod val="20000"/>
                <a:lumOff val="80000"/>
                <a:alpha val="65000"/>
              </a:schemeClr>
            </a:outerShdw>
          </a:effectLst>
        </p:spPr>
      </p:pic>
      <p:sp>
        <p:nvSpPr>
          <p:cNvPr id="4" name="Left Arrow 3"/>
          <p:cNvSpPr/>
          <p:nvPr/>
        </p:nvSpPr>
        <p:spPr>
          <a:xfrm>
            <a:off x="3822700" y="6451600"/>
            <a:ext cx="419100" cy="1651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1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65200"/>
            <a:ext cx="8661400" cy="4909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1">
                <a:lumMod val="20000"/>
                <a:lumOff val="80000"/>
                <a:alpha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552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90500"/>
            <a:ext cx="8324127" cy="646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1">
                <a:lumMod val="20000"/>
                <a:lumOff val="80000"/>
                <a:alpha val="65000"/>
              </a:schemeClr>
            </a:outerShdw>
          </a:effectLst>
        </p:spPr>
      </p:pic>
      <p:sp>
        <p:nvSpPr>
          <p:cNvPr id="4" name="Left Arrow 3"/>
          <p:cNvSpPr/>
          <p:nvPr/>
        </p:nvSpPr>
        <p:spPr>
          <a:xfrm>
            <a:off x="3175000" y="5784850"/>
            <a:ext cx="546100" cy="1651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0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92101"/>
            <a:ext cx="8394700" cy="632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1">
                <a:lumMod val="20000"/>
                <a:lumOff val="80000"/>
                <a:alpha val="65000"/>
              </a:schemeClr>
            </a:outerShdw>
          </a:effectLst>
        </p:spPr>
      </p:pic>
      <p:sp>
        <p:nvSpPr>
          <p:cNvPr id="5" name="Left Arrow 4"/>
          <p:cNvSpPr/>
          <p:nvPr/>
        </p:nvSpPr>
        <p:spPr>
          <a:xfrm>
            <a:off x="3619500" y="5956300"/>
            <a:ext cx="609600" cy="1778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6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290"/>
            <a:ext cx="8229600" cy="1035635"/>
          </a:xfrm>
        </p:spPr>
        <p:txBody>
          <a:bodyPr/>
          <a:lstStyle/>
          <a:p>
            <a:r>
              <a:rPr lang="en-US" b="1" dirty="0" smtClean="0"/>
              <a:t>Deep Blue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6874"/>
            <a:ext cx="8229600" cy="476997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A service of </a:t>
            </a:r>
            <a:r>
              <a:rPr lang="en-US" sz="3600" dirty="0" err="1" smtClean="0"/>
              <a:t>MLibrary</a:t>
            </a:r>
            <a:r>
              <a:rPr lang="en-US" sz="3600" dirty="0" smtClean="0"/>
              <a:t> </a:t>
            </a:r>
            <a:r>
              <a:rPr lang="en-US" sz="3600" dirty="0"/>
              <a:t>(the </a:t>
            </a:r>
            <a:r>
              <a:rPr lang="en-US" sz="3600" dirty="0" smtClean="0"/>
              <a:t>library </a:t>
            </a:r>
            <a:r>
              <a:rPr lang="en-US" sz="3600" dirty="0"/>
              <a:t>system of the University of </a:t>
            </a:r>
            <a:r>
              <a:rPr lang="en-US" sz="3600" dirty="0" smtClean="0"/>
              <a:t>Michigan).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The service is free.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It is </a:t>
            </a:r>
            <a:r>
              <a:rPr lang="en-US" sz="3600" dirty="0"/>
              <a:t>part of the UM scholarly </a:t>
            </a:r>
            <a:r>
              <a:rPr lang="en-US" sz="3600" dirty="0" smtClean="0"/>
              <a:t>community.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Formally announced in June, 2006.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7542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2095500"/>
            <a:ext cx="8470900" cy="2649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1">
                <a:lumMod val="20000"/>
                <a:lumOff val="80000"/>
                <a:alpha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9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914400"/>
            <a:ext cx="8509000" cy="5014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1">
                <a:lumMod val="20000"/>
                <a:lumOff val="80000"/>
                <a:alpha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750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21" y="149426"/>
            <a:ext cx="8790690" cy="113314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October 2014 download report from Deep Blue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20" y="2108199"/>
            <a:ext cx="8790691" cy="3577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1">
                <a:lumMod val="20000"/>
                <a:lumOff val="80000"/>
                <a:alpha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127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050" y="1409700"/>
            <a:ext cx="32639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1">
                <a:lumMod val="20000"/>
                <a:lumOff val="80000"/>
                <a:alpha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93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1952536"/>
            <a:ext cx="7366000" cy="3467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b="1" dirty="0"/>
              <a:t>Merle </a:t>
            </a:r>
            <a:r>
              <a:rPr lang="en-US" sz="2800" b="1" dirty="0" err="1"/>
              <a:t>Rosenzweig</a:t>
            </a:r>
            <a:endParaRPr lang="en-US" sz="2800" b="1" dirty="0"/>
          </a:p>
          <a:p>
            <a:pPr algn="ctr">
              <a:lnSpc>
                <a:spcPct val="200000"/>
              </a:lnSpc>
            </a:pPr>
            <a:r>
              <a:rPr lang="en-US" sz="2800" b="1" dirty="0" err="1"/>
              <a:t>Taubman</a:t>
            </a:r>
            <a:r>
              <a:rPr lang="en-US" sz="2800" b="1" dirty="0"/>
              <a:t> Health Sciences Library</a:t>
            </a:r>
          </a:p>
          <a:p>
            <a:pPr algn="ctr">
              <a:lnSpc>
                <a:spcPct val="200000"/>
              </a:lnSpc>
            </a:pPr>
            <a:r>
              <a:rPr lang="en-US" sz="2800" b="1" dirty="0" err="1"/>
              <a:t>oriley@umich.edu</a:t>
            </a:r>
            <a:endParaRPr lang="en-US" sz="2800" b="1" dirty="0"/>
          </a:p>
          <a:p>
            <a:pPr algn="ctr">
              <a:lnSpc>
                <a:spcPct val="200000"/>
              </a:lnSpc>
            </a:pPr>
            <a:r>
              <a:rPr lang="en-US" sz="2800" b="1" dirty="0"/>
              <a:t>http://</a:t>
            </a:r>
            <a:r>
              <a:rPr lang="en-US" sz="2800" b="1" dirty="0" err="1"/>
              <a:t>orcid.org</a:t>
            </a:r>
            <a:r>
              <a:rPr lang="en-US" sz="2800" b="1" dirty="0"/>
              <a:t>/0000-0003-4422-5490</a:t>
            </a:r>
          </a:p>
        </p:txBody>
      </p:sp>
    </p:spTree>
    <p:extLst>
      <p:ext uri="{BB962C8B-B14F-4D97-AF65-F5344CB8AC3E}">
        <p14:creationId xmlns:p14="http://schemas.microsoft.com/office/powerpoint/2010/main" val="258090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Software Behind Deep Blue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945" y="1600200"/>
            <a:ext cx="8840381" cy="4525963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6200" dirty="0" err="1"/>
              <a:t>DSpace</a:t>
            </a:r>
            <a:r>
              <a:rPr lang="en-US" sz="6200" dirty="0"/>
              <a:t> software </a:t>
            </a:r>
            <a:r>
              <a:rPr lang="en-US" sz="6200" dirty="0" smtClean="0"/>
              <a:t>is </a:t>
            </a:r>
            <a:r>
              <a:rPr lang="en-US" sz="6200" dirty="0"/>
              <a:t>the basis for the interface .</a:t>
            </a:r>
          </a:p>
          <a:p>
            <a:pPr>
              <a:lnSpc>
                <a:spcPct val="120000"/>
              </a:lnSpc>
            </a:pPr>
            <a:r>
              <a:rPr lang="en-US" sz="6200" dirty="0" err="1" smtClean="0"/>
              <a:t>DSpace</a:t>
            </a:r>
            <a:r>
              <a:rPr lang="en-US" sz="6200" dirty="0" smtClean="0"/>
              <a:t> is an open source  </a:t>
            </a:r>
            <a:r>
              <a:rPr lang="en-US" sz="6200" dirty="0"/>
              <a:t>digital asset/content management system developed by MIT and Hewlett Packard </a:t>
            </a:r>
            <a:r>
              <a:rPr lang="en-US" sz="6200" dirty="0" smtClean="0"/>
              <a:t>which: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US" sz="5800" dirty="0"/>
              <a:t>manages and distributes digital items </a:t>
            </a:r>
            <a:r>
              <a:rPr lang="en-US" sz="5800" dirty="0" smtClean="0"/>
              <a:t>and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US" sz="5800" dirty="0"/>
              <a:t>allows for the creation, indexing, and searching of metadata associated with those digital </a:t>
            </a:r>
            <a:r>
              <a:rPr lang="en-US" sz="5800" dirty="0" smtClean="0"/>
              <a:t>items.</a:t>
            </a:r>
            <a:endParaRPr lang="en-US" sz="5800" dirty="0"/>
          </a:p>
          <a:p>
            <a:pPr marL="0" indent="349250">
              <a:lnSpc>
                <a:spcPct val="120000"/>
              </a:lnSpc>
            </a:pPr>
            <a:r>
              <a:rPr lang="en-US" sz="6200" dirty="0" err="1" smtClean="0"/>
              <a:t>DSpace</a:t>
            </a:r>
            <a:r>
              <a:rPr lang="en-US" sz="6200" dirty="0" smtClean="0"/>
              <a:t> is designed to: 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US" sz="5800" dirty="0"/>
              <a:t>support the long-term preservation of the material stored in </a:t>
            </a:r>
            <a:r>
              <a:rPr lang="en-US" sz="5800" dirty="0" smtClean="0"/>
              <a:t>Deep Blue and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US" sz="5800" dirty="0"/>
              <a:t>to make submission </a:t>
            </a:r>
            <a:r>
              <a:rPr lang="en-US" sz="5800" dirty="0" smtClean="0"/>
              <a:t>easy.</a:t>
            </a:r>
          </a:p>
          <a:p>
            <a:pPr marL="0" indent="0">
              <a:lnSpc>
                <a:spcPct val="140000"/>
              </a:lnSpc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27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032"/>
            <a:ext cx="8229600" cy="72401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MISSION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6042"/>
            <a:ext cx="8229600" cy="5634348"/>
          </a:xfrm>
        </p:spPr>
        <p:txBody>
          <a:bodyPr>
            <a:normAutofit fontScale="77500" lnSpcReduction="20000"/>
          </a:bodyPr>
          <a:lstStyle/>
          <a:p>
            <a:pPr>
              <a:buFont typeface="Wingdings" charset="2"/>
              <a:buChar char="v"/>
            </a:pPr>
            <a:r>
              <a:rPr lang="en-US" b="1" i="1" u="sng" dirty="0"/>
              <a:t>Visibility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Provides </a:t>
            </a:r>
            <a:r>
              <a:rPr lang="en-US" dirty="0"/>
              <a:t>access to the </a:t>
            </a:r>
            <a:r>
              <a:rPr lang="en-US" dirty="0" smtClean="0"/>
              <a:t>work of </a:t>
            </a:r>
            <a:r>
              <a:rPr lang="en-US" dirty="0"/>
              <a:t>UM </a:t>
            </a:r>
            <a:r>
              <a:rPr lang="en-US" dirty="0" smtClean="0"/>
              <a:t>faculty</a:t>
            </a:r>
            <a:r>
              <a:rPr lang="en-US" dirty="0"/>
              <a:t>, staff, </a:t>
            </a:r>
            <a:r>
              <a:rPr lang="en-US" dirty="0" smtClean="0"/>
              <a:t>and student scholars.</a:t>
            </a:r>
          </a:p>
          <a:p>
            <a:pPr>
              <a:buFont typeface="Wingdings" charset="2"/>
              <a:buChar char="v"/>
            </a:pPr>
            <a:r>
              <a:rPr lang="en-US" b="1" i="1" u="sng" dirty="0" smtClean="0"/>
              <a:t>Permanence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Assures </a:t>
            </a:r>
            <a:r>
              <a:rPr lang="en-US" dirty="0"/>
              <a:t>the stability of work's location online </a:t>
            </a:r>
            <a:r>
              <a:rPr lang="en-US" dirty="0" smtClean="0"/>
              <a:t>(no broken links).</a:t>
            </a:r>
          </a:p>
          <a:p>
            <a:pPr>
              <a:buFont typeface="Wingdings" charset="2"/>
              <a:buChar char="v"/>
            </a:pPr>
            <a:r>
              <a:rPr lang="en-US" b="1" i="1" u="sng" dirty="0" smtClean="0"/>
              <a:t>Comprehensiveness</a:t>
            </a:r>
            <a:endParaRPr lang="en-US" b="1" i="1" u="sng" dirty="0"/>
          </a:p>
          <a:p>
            <a:pPr lvl="1">
              <a:buFont typeface="Wingdings" charset="2"/>
              <a:buChar char="ü"/>
            </a:pPr>
            <a:r>
              <a:rPr lang="en-US" dirty="0"/>
              <a:t>S</a:t>
            </a:r>
            <a:r>
              <a:rPr lang="en-US" dirty="0" smtClean="0"/>
              <a:t>upports </a:t>
            </a:r>
            <a:r>
              <a:rPr lang="en-US" dirty="0"/>
              <a:t>a variety of </a:t>
            </a:r>
            <a:r>
              <a:rPr lang="en-US" dirty="0" smtClean="0"/>
              <a:t>formats.</a:t>
            </a:r>
          </a:p>
          <a:p>
            <a:pPr lvl="1" indent="1588">
              <a:buFont typeface="Wingdings" charset="2"/>
              <a:buChar char=""/>
            </a:pPr>
            <a:r>
              <a:rPr lang="en-US" dirty="0" smtClean="0"/>
              <a:t>Encourages </a:t>
            </a:r>
            <a:r>
              <a:rPr lang="en-US" dirty="0"/>
              <a:t>the deposit of the finished work </a:t>
            </a:r>
            <a:r>
              <a:rPr lang="en-US" dirty="0" smtClean="0"/>
              <a:t>&amp; </a:t>
            </a:r>
            <a:r>
              <a:rPr lang="en-US" dirty="0"/>
              <a:t>related materials (including data, images, audio and video files, etc</a:t>
            </a:r>
            <a:r>
              <a:rPr lang="en-US" dirty="0" smtClean="0"/>
              <a:t>.).</a:t>
            </a:r>
          </a:p>
          <a:p>
            <a:pPr marL="0" indent="342900">
              <a:buFont typeface="Wingdings" charset="2"/>
              <a:buChar char="v"/>
            </a:pPr>
            <a:r>
              <a:rPr lang="en-US" b="1" i="1" u="sng" dirty="0"/>
              <a:t>Safe </a:t>
            </a:r>
            <a:r>
              <a:rPr lang="en-US" b="1" i="1" u="sng" dirty="0" smtClean="0"/>
              <a:t>storage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Ensures that the deposit only has to be </a:t>
            </a:r>
            <a:r>
              <a:rPr lang="en-US" dirty="0"/>
              <a:t>done once &amp; </a:t>
            </a:r>
            <a:r>
              <a:rPr lang="en-US" dirty="0" err="1" smtClean="0"/>
              <a:t>MLibrary</a:t>
            </a:r>
            <a:r>
              <a:rPr lang="en-US" dirty="0" smtClean="0"/>
              <a:t> </a:t>
            </a:r>
            <a:r>
              <a:rPr lang="en-US" dirty="0"/>
              <a:t>takes care of backups, compatibility, and format issues</a:t>
            </a:r>
            <a:r>
              <a:rPr lang="en-US" dirty="0" smtClean="0"/>
              <a:t>.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Committed </a:t>
            </a:r>
            <a:r>
              <a:rPr lang="en-US" dirty="0"/>
              <a:t>to preserving the integrity of </a:t>
            </a:r>
            <a:r>
              <a:rPr lang="en-US" dirty="0" smtClean="0"/>
              <a:t>the </a:t>
            </a:r>
            <a:r>
              <a:rPr lang="en-US" dirty="0"/>
              <a:t>work exactly as </a:t>
            </a:r>
            <a:r>
              <a:rPr lang="en-US" dirty="0" smtClean="0"/>
              <a:t>it was deposited.</a:t>
            </a:r>
          </a:p>
          <a:p>
            <a:pPr>
              <a:buFont typeface="Wingdings" charset="2"/>
              <a:buChar char="v"/>
            </a:pPr>
            <a:r>
              <a:rPr lang="en-US" b="1" i="1" u="sng" dirty="0"/>
              <a:t>Control </a:t>
            </a:r>
            <a:r>
              <a:rPr lang="en-US" b="1" i="1" u="sng" dirty="0" smtClean="0"/>
              <a:t>over access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If needed, depositor can </a:t>
            </a:r>
            <a:r>
              <a:rPr lang="en-US" dirty="0"/>
              <a:t>limit who can see various aspects of </a:t>
            </a:r>
            <a:r>
              <a:rPr lang="en-US" dirty="0" smtClean="0"/>
              <a:t>the </a:t>
            </a:r>
            <a:r>
              <a:rPr lang="en-US" dirty="0"/>
              <a:t>work for a given </a:t>
            </a:r>
            <a:r>
              <a:rPr lang="en-US" dirty="0" smtClean="0"/>
              <a:t>time</a:t>
            </a:r>
            <a:r>
              <a:rPr lang="en-US" dirty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41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types of content can be deposited in Deep Blue?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945" y="1600200"/>
            <a:ext cx="8840381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40000"/>
              </a:lnSpc>
            </a:pPr>
            <a:r>
              <a:rPr lang="en-US" dirty="0"/>
              <a:t>The work must be produced or sponsored by UM faculty, staff, students, or UM academic and administrative research units with which </a:t>
            </a:r>
            <a:r>
              <a:rPr lang="en-US" dirty="0" smtClean="0"/>
              <a:t>UM </a:t>
            </a:r>
            <a:r>
              <a:rPr lang="en-US" dirty="0"/>
              <a:t>scholars are affiliated.</a:t>
            </a:r>
          </a:p>
          <a:p>
            <a:pPr>
              <a:lnSpc>
                <a:spcPct val="140000"/>
              </a:lnSpc>
            </a:pPr>
            <a:r>
              <a:rPr lang="en-US" dirty="0"/>
              <a:t>The work must be educational, artistic, or research-oriented.</a:t>
            </a:r>
          </a:p>
          <a:p>
            <a:pPr>
              <a:lnSpc>
                <a:spcPct val="140000"/>
              </a:lnSpc>
            </a:pPr>
            <a:r>
              <a:rPr lang="en-US" dirty="0"/>
              <a:t>The work must be a completed version, ready for distribution.</a:t>
            </a:r>
          </a:p>
          <a:p>
            <a:pPr>
              <a:lnSpc>
                <a:spcPct val="140000"/>
              </a:lnSpc>
            </a:pPr>
            <a:r>
              <a:rPr lang="en-US" dirty="0"/>
              <a:t>The author/owner must be willing and able to grant UM the non-exclusive right to preserve and distribute the work via Deep Blue. </a:t>
            </a:r>
            <a:endParaRPr lang="en-US" dirty="0" smtClean="0"/>
          </a:p>
          <a:p>
            <a:pPr>
              <a:lnSpc>
                <a:spcPct val="140000"/>
              </a:lnSpc>
            </a:pPr>
            <a:r>
              <a:rPr lang="en-US" dirty="0" smtClean="0"/>
              <a:t>If </a:t>
            </a:r>
            <a:r>
              <a:rPr lang="en-US" dirty="0"/>
              <a:t>the work is part of a series, </a:t>
            </a:r>
            <a:r>
              <a:rPr lang="en-US" dirty="0" smtClean="0"/>
              <a:t>it is  </a:t>
            </a:r>
            <a:r>
              <a:rPr lang="en-US" dirty="0"/>
              <a:t>strongly </a:t>
            </a:r>
            <a:r>
              <a:rPr lang="en-US" dirty="0" smtClean="0"/>
              <a:t>recommended that other works in the series be deposited so </a:t>
            </a:r>
            <a:r>
              <a:rPr lang="en-US" dirty="0"/>
              <a:t>that Deep Blue can offer as complete a set as possible.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23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208" y="2558587"/>
            <a:ext cx="8229600" cy="1143000"/>
          </a:xfrm>
        </p:spPr>
        <p:txBody>
          <a:bodyPr/>
          <a:lstStyle/>
          <a:p>
            <a:r>
              <a:rPr lang="en-US" b="1" dirty="0" smtClean="0"/>
              <a:t>Depositing into Deep Blue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1837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706" y="0"/>
            <a:ext cx="2117558" cy="6625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1">
                <a:lumMod val="20000"/>
                <a:lumOff val="80000"/>
                <a:alpha val="65000"/>
              </a:scheme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80210" y="1104205"/>
            <a:ext cx="3426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http://</a:t>
            </a:r>
            <a:r>
              <a:rPr lang="en-US" i="1" dirty="0" err="1"/>
              <a:t>deepblue.lib.umich.edu</a:t>
            </a:r>
            <a:r>
              <a:rPr lang="en-US" i="1" dirty="0"/>
              <a:t>/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129706" y="1575137"/>
            <a:ext cx="570833" cy="187048"/>
          </a:xfrm>
          <a:prstGeom prst="round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3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216" y="1033685"/>
            <a:ext cx="6399569" cy="4951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1">
                <a:lumMod val="20000"/>
                <a:lumOff val="80000"/>
                <a:alpha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096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38044" y="2071209"/>
            <a:ext cx="5867912" cy="1299179"/>
            <a:chOff x="2087244" y="2071209"/>
            <a:chExt cx="5867912" cy="129917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87244" y="2071209"/>
              <a:ext cx="5867912" cy="7911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chemeClr val="accent1">
                  <a:lumMod val="20000"/>
                  <a:lumOff val="80000"/>
                  <a:alpha val="65000"/>
                </a:scheme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7256" y="2862388"/>
              <a:ext cx="2247900" cy="50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chemeClr val="accent1">
                  <a:lumMod val="20000"/>
                  <a:lumOff val="80000"/>
                  <a:alpha val="65000"/>
                </a:scheme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27897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385</Words>
  <Application>Microsoft Office PowerPoint</Application>
  <PresentationFormat>On-screen Show (4:3)</PresentationFormat>
  <Paragraphs>42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DEEP BLUE</vt:lpstr>
      <vt:lpstr>Deep Blue</vt:lpstr>
      <vt:lpstr>Software Behind Deep Blue</vt:lpstr>
      <vt:lpstr>MISSION</vt:lpstr>
      <vt:lpstr>What types of content can be deposited in Deep Blue?</vt:lpstr>
      <vt:lpstr>Depositing into Deep Blue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October 2014 download report from Deep Blue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BLUE</dc:title>
  <dc:creator>Merle Rosenzweig</dc:creator>
  <cp:lastModifiedBy>reidv</cp:lastModifiedBy>
  <cp:revision>37</cp:revision>
  <dcterms:created xsi:type="dcterms:W3CDTF">2014-11-01T21:22:56Z</dcterms:created>
  <dcterms:modified xsi:type="dcterms:W3CDTF">2014-11-10T20:04:27Z</dcterms:modified>
</cp:coreProperties>
</file>