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85" r:id="rId3"/>
    <p:sldId id="286" r:id="rId4"/>
    <p:sldId id="259" r:id="rId5"/>
    <p:sldId id="258" r:id="rId6"/>
    <p:sldId id="278" r:id="rId7"/>
    <p:sldId id="280" r:id="rId8"/>
    <p:sldId id="260" r:id="rId9"/>
    <p:sldId id="261" r:id="rId10"/>
    <p:sldId id="266" r:id="rId11"/>
    <p:sldId id="281" r:id="rId12"/>
    <p:sldId id="267" r:id="rId13"/>
    <p:sldId id="282" r:id="rId14"/>
    <p:sldId id="283" r:id="rId15"/>
    <p:sldId id="269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680" y="-1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783D4B-49FD-594C-9FBC-263D55B43B2A}" type="datetimeFigureOut">
              <a:rPr lang="en-US" smtClean="0"/>
              <a:t>11/5/14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1624-D819-C04D-9C7E-3A1178BF45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0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783D4B-49FD-594C-9FBC-263D55B43B2A}" type="datetimeFigureOut">
              <a:rPr lang="en-US" smtClean="0"/>
              <a:t>11/5/14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1624-D819-C04D-9C7E-3A1178BF45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58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783D4B-49FD-594C-9FBC-263D55B43B2A}" type="datetimeFigureOut">
              <a:rPr lang="en-US" smtClean="0"/>
              <a:t>11/5/14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1624-D819-C04D-9C7E-3A1178BF45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31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783D4B-49FD-594C-9FBC-263D55B43B2A}" type="datetimeFigureOut">
              <a:rPr lang="en-US" smtClean="0"/>
              <a:t>11/5/14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1624-D819-C04D-9C7E-3A1178BF45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84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783D4B-49FD-594C-9FBC-263D55B43B2A}" type="datetimeFigureOut">
              <a:rPr lang="en-US" smtClean="0"/>
              <a:t>11/5/14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1624-D819-C04D-9C7E-3A1178BF45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48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783D4B-49FD-594C-9FBC-263D55B43B2A}" type="datetimeFigureOut">
              <a:rPr lang="en-US" smtClean="0"/>
              <a:t>11/5/14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1624-D819-C04D-9C7E-3A1178BF45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72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783D4B-49FD-594C-9FBC-263D55B43B2A}" type="datetimeFigureOut">
              <a:rPr lang="en-US" smtClean="0"/>
              <a:t>11/5/14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1624-D819-C04D-9C7E-3A1178BF45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17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783D4B-49FD-594C-9FBC-263D55B43B2A}" type="datetimeFigureOut">
              <a:rPr lang="en-US" smtClean="0"/>
              <a:t>11/5/14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1624-D819-C04D-9C7E-3A1178BF45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867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783D4B-49FD-594C-9FBC-263D55B43B2A}" type="datetimeFigureOut">
              <a:rPr lang="en-US" smtClean="0"/>
              <a:t>11/5/14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1624-D819-C04D-9C7E-3A1178BF45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784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783D4B-49FD-594C-9FBC-263D55B43B2A}" type="datetimeFigureOut">
              <a:rPr lang="en-US" smtClean="0"/>
              <a:t>11/5/14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1624-D819-C04D-9C7E-3A1178BF45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21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783D4B-49FD-594C-9FBC-263D55B43B2A}" type="datetimeFigureOut">
              <a:rPr lang="en-US" smtClean="0"/>
              <a:t>11/5/14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1624-D819-C04D-9C7E-3A1178BF45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60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01624-D819-C04D-9C7E-3A1178BF45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6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6154" y="658653"/>
            <a:ext cx="78190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</a:rPr>
              <a:t>ORCID @ the</a:t>
            </a:r>
          </a:p>
          <a:p>
            <a:pPr algn="ctr"/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</a:rPr>
              <a:t>University of Michigan </a:t>
            </a:r>
          </a:p>
          <a:p>
            <a:pPr algn="ctr"/>
            <a:endParaRPr lang="en-US" sz="4800" b="1" dirty="0">
              <a:solidFill>
                <a:srgbClr val="008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960" y="3062483"/>
            <a:ext cx="2057072" cy="2057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95689" y="5718503"/>
            <a:ext cx="3598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</a:rPr>
              <a:t>Merle Rosenzweig</a:t>
            </a:r>
          </a:p>
          <a:p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</a:rPr>
              <a:t>Taubman Health Sciences Library</a:t>
            </a:r>
          </a:p>
          <a:p>
            <a:r>
              <a:rPr lang="es-ES_tradnl" sz="1200" b="1" dirty="0" smtClean="0">
                <a:solidFill>
                  <a:schemeClr val="accent3">
                    <a:lumMod val="75000"/>
                  </a:schemeClr>
                </a:solidFill>
              </a:rPr>
              <a:t>ORCID:http://orcid.org/0000-0003-4422-5490</a:t>
            </a:r>
            <a:endParaRPr lang="en-US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744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1" y="6538"/>
            <a:ext cx="584776" cy="5847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00" y="229364"/>
            <a:ext cx="3124200" cy="723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3450" y="1022123"/>
            <a:ext cx="7692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7933C"/>
                </a:solidFill>
              </a:rPr>
              <a:t>A directory of people &amp; groups at UM  </a:t>
            </a:r>
            <a:endParaRPr lang="en-US" sz="2800" b="1" dirty="0">
              <a:solidFill>
                <a:srgbClr val="77933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450" y="1862667"/>
            <a:ext cx="831881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solidFill>
                  <a:srgbClr val="77933C"/>
                </a:solidFill>
              </a:rPr>
              <a:t>The MCommunity Directory contains profiles for all current members of the university community—students, faculty, staff, alumni, and sponsored affiliates—on all </a:t>
            </a:r>
            <a:r>
              <a:rPr lang="en-US" sz="2800" dirty="0" smtClean="0">
                <a:solidFill>
                  <a:srgbClr val="77933C"/>
                </a:solidFill>
              </a:rPr>
              <a:t>three </a:t>
            </a:r>
            <a:r>
              <a:rPr lang="en-US" sz="2800" dirty="0">
                <a:solidFill>
                  <a:srgbClr val="77933C"/>
                </a:solidFill>
              </a:rPr>
              <a:t>campuses (Ann Arbor, Dearborn, and Flint). </a:t>
            </a:r>
            <a:endParaRPr lang="en-US" sz="2400" dirty="0" smtClean="0">
              <a:solidFill>
                <a:srgbClr val="77933C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77933C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77933C"/>
                </a:solidFill>
              </a:rPr>
              <a:t>By </a:t>
            </a:r>
            <a:r>
              <a:rPr lang="en-US" sz="2800" dirty="0">
                <a:solidFill>
                  <a:srgbClr val="77933C"/>
                </a:solidFill>
              </a:rPr>
              <a:t>incorporating ORCIDs into and </a:t>
            </a:r>
            <a:r>
              <a:rPr lang="en-US" sz="2800" dirty="0" smtClean="0">
                <a:solidFill>
                  <a:srgbClr val="77933C"/>
                </a:solidFill>
              </a:rPr>
              <a:t>traveling </a:t>
            </a:r>
            <a:r>
              <a:rPr lang="en-US" sz="2800" dirty="0">
                <a:solidFill>
                  <a:srgbClr val="77933C"/>
                </a:solidFill>
              </a:rPr>
              <a:t>along with MCommunity records our researchers need only remember their uniqname.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779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282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1" y="6538"/>
            <a:ext cx="584776" cy="5847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67" y="846667"/>
            <a:ext cx="8652934" cy="1053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40" y="1706952"/>
            <a:ext cx="8785061" cy="9304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37367"/>
            <a:ext cx="9144000" cy="4572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657600" y="5943601"/>
            <a:ext cx="5367867" cy="914400"/>
          </a:xfrm>
          <a:prstGeom prst="roundRect">
            <a:avLst/>
          </a:prstGeom>
          <a:noFill/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242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244" y="581562"/>
            <a:ext cx="8270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3">
                    <a:lumMod val="75000"/>
                  </a:schemeClr>
                </a:solidFill>
              </a:rPr>
              <a:t>Incorporating ORCIDs into M-CV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941" y="2107160"/>
            <a:ext cx="889658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M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-CV is the Medical School Faculty Curriculum Vitae online system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All UM Medical School faculty must have an M-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CV.</a:t>
            </a: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2800" dirty="0" smtClean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1" y="6538"/>
            <a:ext cx="584776" cy="584776"/>
          </a:xfrm>
          <a:prstGeom prst="rect">
            <a:avLst/>
          </a:prstGeom>
        </p:spPr>
      </p:pic>
      <p:pic>
        <p:nvPicPr>
          <p:cNvPr id="7" name="Picture 6" descr="M-C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12" y="1424915"/>
            <a:ext cx="8382001" cy="1834123"/>
          </a:xfrm>
          <a:prstGeom prst="rect">
            <a:avLst/>
          </a:prstGeom>
          <a:ln>
            <a:noFill/>
          </a:ln>
          <a:effectLst>
            <a:outerShdw blurRad="292100" dist="139700" dir="18900000" algn="tl" rotWithShape="0">
              <a:schemeClr val="accent3">
                <a:lumMod val="50000"/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4439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717" y="1021828"/>
            <a:ext cx="8270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3">
                    <a:lumMod val="75000"/>
                  </a:schemeClr>
                </a:solidFill>
              </a:rPr>
              <a:t>Incorporating ORCIDs into Michigan Experts 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1" y="6538"/>
            <a:ext cx="584776" cy="584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733" y="3335867"/>
            <a:ext cx="86382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A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searchable database of research expertise across disciplines from several schools/colleges or institutes at the University of Michigan. </a:t>
            </a:r>
          </a:p>
          <a:p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83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1" y="6538"/>
            <a:ext cx="584776" cy="5847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600" y="198246"/>
            <a:ext cx="5418667" cy="6506532"/>
          </a:xfrm>
          <a:prstGeom prst="rect">
            <a:avLst/>
          </a:prstGeom>
          <a:ln w="19050" cmpd="sng">
            <a:solidFill>
              <a:schemeClr val="accent3">
                <a:lumMod val="75000"/>
              </a:schemeClr>
            </a:solidFill>
          </a:ln>
          <a:effectLst>
            <a:outerShdw blurRad="50800" dist="38100" dir="19200000" algn="tl" rotWithShape="0">
              <a:schemeClr val="accent3">
                <a:lumMod val="75000"/>
                <a:alpha val="4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0451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244" y="101301"/>
            <a:ext cx="8270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</a:rPr>
              <a:t>Next Steps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941" y="809187"/>
            <a:ext cx="8896586" cy="5683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en-US" sz="2600" dirty="0">
                <a:solidFill>
                  <a:srgbClr val="77933C"/>
                </a:solidFill>
              </a:rPr>
              <a:t>Build a web application for researchers to self-report their current iDs or to self-provision or “mint” new ORCID </a:t>
            </a:r>
            <a:r>
              <a:rPr lang="en-US" sz="2600" dirty="0" smtClean="0">
                <a:solidFill>
                  <a:srgbClr val="77933C"/>
                </a:solidFill>
              </a:rPr>
              <a:t>iDs.</a:t>
            </a:r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en-US" sz="2600" dirty="0">
                <a:solidFill>
                  <a:srgbClr val="77933C"/>
                </a:solidFill>
              </a:rPr>
              <a:t>Onboarding/auto provisioning of ORCID iDs for future employees </a:t>
            </a:r>
            <a:r>
              <a:rPr lang="en-US" sz="2600" dirty="0" smtClean="0">
                <a:solidFill>
                  <a:srgbClr val="77933C"/>
                </a:solidFill>
              </a:rPr>
              <a:t>and </a:t>
            </a:r>
            <a:r>
              <a:rPr lang="en-US" sz="2600" dirty="0">
                <a:solidFill>
                  <a:srgbClr val="77933C"/>
                </a:solidFill>
              </a:rPr>
              <a:t>potentially doctoral </a:t>
            </a:r>
            <a:r>
              <a:rPr lang="en-US" sz="2600" dirty="0" smtClean="0">
                <a:solidFill>
                  <a:srgbClr val="77933C"/>
                </a:solidFill>
              </a:rPr>
              <a:t>students.</a:t>
            </a:r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en-US" sz="2600" dirty="0">
                <a:solidFill>
                  <a:srgbClr val="77933C"/>
                </a:solidFill>
              </a:rPr>
              <a:t>Continued outreach to professional schools and </a:t>
            </a:r>
            <a:r>
              <a:rPr lang="en-US" sz="2600" dirty="0" smtClean="0">
                <a:solidFill>
                  <a:srgbClr val="77933C"/>
                </a:solidFill>
              </a:rPr>
              <a:t>departments.</a:t>
            </a:r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en-US" sz="2600" dirty="0">
                <a:solidFill>
                  <a:srgbClr val="77933C"/>
                </a:solidFill>
              </a:rPr>
              <a:t>Finalizing the new Committee on Institutional </a:t>
            </a:r>
            <a:r>
              <a:rPr lang="en-US" sz="2600" dirty="0" smtClean="0">
                <a:solidFill>
                  <a:srgbClr val="77933C"/>
                </a:solidFill>
              </a:rPr>
              <a:t>Cooperation (CIC) </a:t>
            </a:r>
            <a:r>
              <a:rPr lang="en-US" sz="2600" dirty="0">
                <a:solidFill>
                  <a:srgbClr val="77933C"/>
                </a:solidFill>
              </a:rPr>
              <a:t>consortial contract with </a:t>
            </a:r>
            <a:r>
              <a:rPr lang="en-US" sz="2600" dirty="0" smtClean="0">
                <a:solidFill>
                  <a:srgbClr val="77933C"/>
                </a:solidFill>
              </a:rPr>
              <a:t>ORCID</a:t>
            </a:r>
            <a:r>
              <a:rPr lang="en-US" sz="2800" dirty="0" smtClean="0">
                <a:solidFill>
                  <a:srgbClr val="77933C"/>
                </a:solidFill>
              </a:rPr>
              <a:t>.</a:t>
            </a:r>
            <a:endParaRPr lang="en-US" sz="2800" dirty="0">
              <a:solidFill>
                <a:srgbClr val="77933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1" y="6538"/>
            <a:ext cx="584776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88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293" y="658653"/>
            <a:ext cx="2057072" cy="2057072"/>
          </a:xfrm>
          <a:prstGeom prst="rect">
            <a:avLst/>
          </a:prstGeom>
          <a:ln>
            <a:noFill/>
          </a:ln>
          <a:effectLst>
            <a:outerShdw blurRad="292100" dist="139700" dir="8520000" algn="tl" rotWithShape="0">
              <a:schemeClr val="accent3">
                <a:lumMod val="75000"/>
                <a:alpha val="65000"/>
              </a:scheme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-118534" y="3280103"/>
            <a:ext cx="9381067" cy="3005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Merle Rosenzweig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Taubman Health Sciences Library</a:t>
            </a:r>
          </a:p>
          <a:p>
            <a:pPr algn="ctr">
              <a:lnSpc>
                <a:spcPct val="150000"/>
              </a:lnSpc>
            </a:pPr>
            <a:r>
              <a:rPr lang="en-US" sz="3200" b="1" i="1" dirty="0" smtClean="0">
                <a:solidFill>
                  <a:schemeClr val="accent3">
                    <a:lumMod val="75000"/>
                  </a:schemeClr>
                </a:solidFill>
              </a:rPr>
              <a:t>oriley@umich.edu</a:t>
            </a:r>
          </a:p>
          <a:p>
            <a:pPr algn="ctr">
              <a:lnSpc>
                <a:spcPct val="150000"/>
              </a:lnSpc>
            </a:pPr>
            <a:r>
              <a:rPr lang="es-ES_tradnl" sz="3200" b="1" i="1" dirty="0" smtClean="0">
                <a:solidFill>
                  <a:schemeClr val="accent3">
                    <a:lumMod val="75000"/>
                  </a:schemeClr>
                </a:solidFill>
              </a:rPr>
              <a:t>http://orcid.org/0000-0003-4422-5490</a:t>
            </a:r>
            <a:endParaRPr lang="en-US" sz="32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15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244" y="6537"/>
            <a:ext cx="82702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cap="small" dirty="0">
                <a:solidFill>
                  <a:schemeClr val="accent3">
                    <a:lumMod val="75000"/>
                  </a:schemeClr>
                </a:solidFill>
              </a:rPr>
              <a:t>O</a:t>
            </a:r>
            <a:r>
              <a:rPr lang="en-US" sz="3200" b="1" cap="small" dirty="0">
                <a:solidFill>
                  <a:schemeClr val="accent3">
                    <a:lumMod val="75000"/>
                  </a:schemeClr>
                </a:solidFill>
              </a:rPr>
              <a:t>pen </a:t>
            </a:r>
            <a:r>
              <a:rPr lang="en-US" sz="3200" b="1" u="sng" cap="small" dirty="0">
                <a:solidFill>
                  <a:schemeClr val="accent3">
                    <a:lumMod val="75000"/>
                  </a:schemeClr>
                </a:solidFill>
              </a:rPr>
              <a:t>R</a:t>
            </a:r>
            <a:r>
              <a:rPr lang="en-US" sz="3200" b="1" cap="small" dirty="0">
                <a:solidFill>
                  <a:schemeClr val="accent3">
                    <a:lumMod val="75000"/>
                  </a:schemeClr>
                </a:solidFill>
              </a:rPr>
              <a:t>esearcher and </a:t>
            </a:r>
            <a:r>
              <a:rPr lang="en-US" sz="3200" b="1" u="sng" cap="small" dirty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en-US" sz="3200" b="1" cap="small" dirty="0">
                <a:solidFill>
                  <a:schemeClr val="accent3">
                    <a:lumMod val="75000"/>
                  </a:schemeClr>
                </a:solidFill>
              </a:rPr>
              <a:t>ontributor </a:t>
            </a:r>
            <a:r>
              <a:rPr lang="en-US" sz="3200" b="1" u="sng" cap="small" dirty="0">
                <a:solidFill>
                  <a:schemeClr val="accent3">
                    <a:lumMod val="75000"/>
                  </a:schemeClr>
                </a:solidFill>
              </a:rPr>
              <a:t>ID</a:t>
            </a:r>
            <a:r>
              <a:rPr lang="en-US" sz="3200" b="1" cap="small" dirty="0">
                <a:solidFill>
                  <a:schemeClr val="accent3">
                    <a:lumMod val="75000"/>
                  </a:schemeClr>
                </a:solidFill>
              </a:rPr>
              <a:t> (ORCID)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9391" y="799380"/>
            <a:ext cx="8475122" cy="5570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77933C"/>
                </a:solidFill>
              </a:rPr>
              <a:t>Among the thousands of authors publishing all over the world, some have distinctive surnames; some publish under multiple names—J.A.S. </a:t>
            </a:r>
            <a:r>
              <a:rPr lang="en-US" sz="2400" dirty="0" err="1" smtClean="0">
                <a:solidFill>
                  <a:srgbClr val="77933C"/>
                </a:solidFill>
              </a:rPr>
              <a:t>Sørensen</a:t>
            </a:r>
            <a:r>
              <a:rPr lang="en-US" sz="2400" dirty="0" smtClean="0">
                <a:solidFill>
                  <a:srgbClr val="77933C"/>
                </a:solidFill>
              </a:rPr>
              <a:t>, </a:t>
            </a:r>
            <a:r>
              <a:rPr lang="en-US" sz="2400" dirty="0" err="1" smtClean="0">
                <a:solidFill>
                  <a:srgbClr val="77933C"/>
                </a:solidFill>
              </a:rPr>
              <a:t>J.Aa</a:t>
            </a:r>
            <a:r>
              <a:rPr lang="en-US" sz="2400" dirty="0" smtClean="0">
                <a:solidFill>
                  <a:srgbClr val="77933C"/>
                </a:solidFill>
              </a:rPr>
              <a:t>. S. </a:t>
            </a:r>
            <a:r>
              <a:rPr lang="en-US" sz="2400" dirty="0" err="1" smtClean="0">
                <a:solidFill>
                  <a:srgbClr val="77933C"/>
                </a:solidFill>
              </a:rPr>
              <a:t>Sørensen</a:t>
            </a:r>
            <a:r>
              <a:rPr lang="en-US" sz="2400" dirty="0" smtClean="0">
                <a:solidFill>
                  <a:srgbClr val="77933C"/>
                </a:solidFill>
              </a:rPr>
              <a:t>, </a:t>
            </a:r>
            <a:r>
              <a:rPr lang="en-US" sz="2400" dirty="0" err="1" smtClean="0">
                <a:solidFill>
                  <a:srgbClr val="77933C"/>
                </a:solidFill>
              </a:rPr>
              <a:t>J.Åge</a:t>
            </a:r>
            <a:r>
              <a:rPr lang="en-US" sz="2400" dirty="0" smtClean="0">
                <a:solidFill>
                  <a:srgbClr val="77933C"/>
                </a:solidFill>
              </a:rPr>
              <a:t> S. </a:t>
            </a:r>
            <a:r>
              <a:rPr lang="en-US" sz="2400" dirty="0" err="1" smtClean="0">
                <a:solidFill>
                  <a:srgbClr val="77933C"/>
                </a:solidFill>
              </a:rPr>
              <a:t>Sørensen</a:t>
            </a:r>
            <a:r>
              <a:rPr lang="en-US" sz="2400" dirty="0" smtClean="0">
                <a:solidFill>
                  <a:srgbClr val="77933C"/>
                </a:solidFill>
              </a:rPr>
              <a:t>, J. </a:t>
            </a:r>
            <a:r>
              <a:rPr lang="en-US" sz="2400" dirty="0" err="1" smtClean="0">
                <a:solidFill>
                  <a:srgbClr val="77933C"/>
                </a:solidFill>
              </a:rPr>
              <a:t>Aage</a:t>
            </a:r>
            <a:r>
              <a:rPr lang="en-US" sz="2400" dirty="0" smtClean="0">
                <a:solidFill>
                  <a:srgbClr val="77933C"/>
                </a:solidFill>
              </a:rPr>
              <a:t> S. </a:t>
            </a:r>
            <a:r>
              <a:rPr lang="en-US" sz="2400" dirty="0" err="1" smtClean="0">
                <a:solidFill>
                  <a:srgbClr val="77933C"/>
                </a:solidFill>
              </a:rPr>
              <a:t>Sørensen</a:t>
            </a:r>
            <a:r>
              <a:rPr lang="en-US" sz="2400" dirty="0" smtClean="0">
                <a:solidFill>
                  <a:srgbClr val="77933C"/>
                </a:solidFill>
              </a:rPr>
              <a:t>, J. </a:t>
            </a:r>
            <a:r>
              <a:rPr lang="en-US" sz="2400" dirty="0" err="1" smtClean="0">
                <a:solidFill>
                  <a:srgbClr val="77933C"/>
                </a:solidFill>
              </a:rPr>
              <a:t>Åge</a:t>
            </a:r>
            <a:r>
              <a:rPr lang="en-US" sz="2400" dirty="0" smtClean="0">
                <a:solidFill>
                  <a:srgbClr val="77933C"/>
                </a:solidFill>
              </a:rPr>
              <a:t> </a:t>
            </a:r>
            <a:r>
              <a:rPr lang="en-US" sz="2400" dirty="0" err="1" smtClean="0">
                <a:solidFill>
                  <a:srgbClr val="77933C"/>
                </a:solidFill>
              </a:rPr>
              <a:t>Smærup</a:t>
            </a:r>
            <a:r>
              <a:rPr lang="en-US" sz="2400" dirty="0" smtClean="0">
                <a:solidFill>
                  <a:srgbClr val="77933C"/>
                </a:solidFill>
              </a:rPr>
              <a:t> </a:t>
            </a:r>
            <a:r>
              <a:rPr lang="en-US" sz="2400" dirty="0" err="1" smtClean="0">
                <a:solidFill>
                  <a:srgbClr val="77933C"/>
                </a:solidFill>
              </a:rPr>
              <a:t>Sørensen</a:t>
            </a:r>
            <a:r>
              <a:rPr lang="en-US" sz="2400" dirty="0" smtClean="0">
                <a:solidFill>
                  <a:srgbClr val="77933C"/>
                </a:solidFill>
              </a:rPr>
              <a:t> or J. </a:t>
            </a:r>
            <a:r>
              <a:rPr lang="en-US" sz="2400" dirty="0" err="1" smtClean="0">
                <a:solidFill>
                  <a:srgbClr val="77933C"/>
                </a:solidFill>
              </a:rPr>
              <a:t>Aage</a:t>
            </a:r>
            <a:r>
              <a:rPr lang="en-US" sz="2400" dirty="0" smtClean="0">
                <a:solidFill>
                  <a:srgbClr val="77933C"/>
                </a:solidFill>
              </a:rPr>
              <a:t> </a:t>
            </a:r>
            <a:r>
              <a:rPr lang="en-US" sz="2400" dirty="0" err="1" smtClean="0">
                <a:solidFill>
                  <a:srgbClr val="77933C"/>
                </a:solidFill>
              </a:rPr>
              <a:t>Smaerup</a:t>
            </a:r>
            <a:r>
              <a:rPr lang="en-US" sz="2400" dirty="0" smtClean="0">
                <a:solidFill>
                  <a:srgbClr val="77933C"/>
                </a:solidFill>
              </a:rPr>
              <a:t> </a:t>
            </a:r>
            <a:r>
              <a:rPr lang="en-US" sz="2400" dirty="0" err="1" smtClean="0">
                <a:solidFill>
                  <a:srgbClr val="77933C"/>
                </a:solidFill>
              </a:rPr>
              <a:t>Sørensen</a:t>
            </a:r>
            <a:r>
              <a:rPr lang="en-US" sz="2400" dirty="0" smtClean="0">
                <a:solidFill>
                  <a:srgbClr val="77933C"/>
                </a:solidFill>
              </a:rPr>
              <a:t>.</a:t>
            </a:r>
            <a:br>
              <a:rPr lang="en-US" sz="2400" dirty="0" smtClean="0">
                <a:solidFill>
                  <a:srgbClr val="77933C"/>
                </a:solidFill>
              </a:rPr>
            </a:br>
            <a:endParaRPr lang="en-US" sz="2400" dirty="0" smtClean="0">
              <a:solidFill>
                <a:srgbClr val="77933C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77933C"/>
                </a:solidFill>
              </a:rPr>
              <a:t>A </a:t>
            </a:r>
            <a:r>
              <a:rPr lang="en-US" sz="2400" dirty="0">
                <a:solidFill>
                  <a:srgbClr val="77933C"/>
                </a:solidFill>
              </a:rPr>
              <a:t>researcher’s name is insufficient to reliably identify the author of, or contributor to, an article published in a journal or in a dataset uploaded to a repository. </a:t>
            </a:r>
            <a:endParaRPr lang="en-US" sz="2400" dirty="0" smtClean="0">
              <a:solidFill>
                <a:srgbClr val="77933C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77933C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77933C"/>
                </a:solidFill>
              </a:rPr>
              <a:t>The ORCID initiative was launched on October 16, 2012 with the aim </a:t>
            </a:r>
            <a:r>
              <a:rPr lang="en-US" sz="2400" smtClean="0">
                <a:solidFill>
                  <a:srgbClr val="77933C"/>
                </a:solidFill>
              </a:rPr>
              <a:t>of solving </a:t>
            </a:r>
            <a:r>
              <a:rPr lang="en-US" sz="2400" dirty="0" smtClean="0">
                <a:solidFill>
                  <a:srgbClr val="77933C"/>
                </a:solidFill>
              </a:rPr>
              <a:t>the name ambiguity problem in publishing.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77933C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77933C"/>
                </a:solidFill>
              </a:rPr>
              <a:t>ORCID is an open</a:t>
            </a:r>
            <a:r>
              <a:rPr lang="en-US" sz="2400" dirty="0">
                <a:solidFill>
                  <a:srgbClr val="77933C"/>
                </a:solidFill>
              </a:rPr>
              <a:t>, non-profit </a:t>
            </a:r>
            <a:r>
              <a:rPr lang="en-US" sz="2400" dirty="0" smtClean="0">
                <a:solidFill>
                  <a:srgbClr val="77933C"/>
                </a:solidFill>
              </a:rPr>
              <a:t>initiative and registering is “free”. </a:t>
            </a:r>
          </a:p>
          <a:p>
            <a:endParaRPr lang="en-US" sz="2000" dirty="0">
              <a:solidFill>
                <a:srgbClr val="77933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1" y="6538"/>
            <a:ext cx="584776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8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1" y="6538"/>
            <a:ext cx="584776" cy="5847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854" y="360199"/>
            <a:ext cx="763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ORCID is a hub connecting the research landscape.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Picture 7" descr="iD_graphi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313" y="1033468"/>
            <a:ext cx="4906027" cy="546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16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1" y="6538"/>
            <a:ext cx="584776" cy="584776"/>
          </a:xfrm>
          <a:prstGeom prst="rect">
            <a:avLst/>
          </a:prstGeom>
        </p:spPr>
      </p:pic>
      <p:pic>
        <p:nvPicPr>
          <p:cNvPr id="6" name="Picture 5" descr="MLibrary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655" y="838200"/>
            <a:ext cx="2252179" cy="7969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65300" y="2131536"/>
            <a:ext cx="6007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3">
                    <a:lumMod val="75000"/>
                  </a:schemeClr>
                </a:solidFill>
              </a:rPr>
              <a:t>ORCID TASK FORCE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6400800" cy="685800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solidFill>
                  <a:srgbClr val="77933C"/>
                </a:solidFill>
              </a:rPr>
              <a:t>Steps for </a:t>
            </a:r>
            <a:r>
              <a:rPr lang="en-US" sz="4000" dirty="0" smtClean="0">
                <a:solidFill>
                  <a:srgbClr val="77933C"/>
                </a:solidFill>
              </a:rPr>
              <a:t>Implementation</a:t>
            </a:r>
            <a:endParaRPr lang="en-US" sz="4000" dirty="0">
              <a:solidFill>
                <a:srgbClr val="779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9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1" y="6538"/>
            <a:ext cx="584776" cy="58477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43467" y="274638"/>
            <a:ext cx="8229600" cy="605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77933C"/>
                </a:solidFill>
              </a:rPr>
              <a:t>Implementation</a:t>
            </a:r>
            <a:endParaRPr lang="en-US" b="1" dirty="0">
              <a:solidFill>
                <a:srgbClr val="77933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474" y="1083733"/>
            <a:ext cx="8920526" cy="490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77933C"/>
                </a:solidFill>
              </a:rPr>
              <a:t>In December, 2012, MLibrary signed a Member License Agreement with ORCID which allows us to</a:t>
            </a:r>
            <a:r>
              <a:rPr lang="en-US" dirty="0" smtClean="0">
                <a:solidFill>
                  <a:srgbClr val="77933C"/>
                </a:solidFill>
              </a:rPr>
              <a:t>: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3000" dirty="0">
                <a:solidFill>
                  <a:schemeClr val="accent3">
                    <a:lumMod val="75000"/>
                  </a:schemeClr>
                </a:solidFill>
              </a:rPr>
              <a:t>create ORCID records,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3000" dirty="0">
                <a:solidFill>
                  <a:schemeClr val="accent3">
                    <a:lumMod val="75000"/>
                  </a:schemeClr>
                </a:solidFill>
              </a:rPr>
              <a:t>deposit to existing ORCID records, and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3000" dirty="0">
                <a:solidFill>
                  <a:schemeClr val="accent3">
                    <a:lumMod val="75000"/>
                  </a:schemeClr>
                </a:solidFill>
              </a:rPr>
              <a:t>use various APIs and the data those APIs can access to perform tasks associated with ORCIDs.</a:t>
            </a:r>
          </a:p>
          <a:p>
            <a:pPr>
              <a:lnSpc>
                <a:spcPct val="150000"/>
              </a:lnSpc>
            </a:pPr>
            <a:endParaRPr lang="en-US" sz="3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85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1" y="6538"/>
            <a:ext cx="584776" cy="584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474" y="1507067"/>
            <a:ext cx="8920526" cy="4257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77933C"/>
                </a:solidFill>
              </a:rPr>
              <a:t>Allow the University to obtain existing ORCIDs for faculty who have associated the ORCID with a umich.edu email address</a:t>
            </a:r>
            <a:r>
              <a:rPr lang="en-US" sz="2800" dirty="0" smtClean="0">
                <a:solidFill>
                  <a:srgbClr val="77933C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1400" dirty="0" smtClean="0">
              <a:solidFill>
                <a:srgbClr val="77933C"/>
              </a:solidFill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77933C"/>
                </a:solidFill>
              </a:rPr>
              <a:t>Allow </a:t>
            </a:r>
            <a:r>
              <a:rPr lang="en-US" sz="2800" dirty="0">
                <a:solidFill>
                  <a:srgbClr val="77933C"/>
                </a:solidFill>
              </a:rPr>
              <a:t>the University to assign new ORCIDs for all faculty and staff at the University of Michigan who publish either by (1) manual entry or (2) batch mode</a:t>
            </a:r>
            <a:r>
              <a:rPr lang="en-US" sz="2800" dirty="0" smtClean="0">
                <a:solidFill>
                  <a:srgbClr val="77933C"/>
                </a:solidFill>
              </a:rPr>
              <a:t>.</a:t>
            </a:r>
            <a:endParaRPr lang="en-US" sz="2800" dirty="0">
              <a:solidFill>
                <a:srgbClr val="77933C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18566"/>
            <a:ext cx="8229600" cy="622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77933C"/>
                </a:solidFill>
              </a:rPr>
              <a:t>Assigning ORCIDs</a:t>
            </a:r>
            <a:endParaRPr lang="en-US" b="1" dirty="0">
              <a:solidFill>
                <a:srgbClr val="779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869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1" y="6538"/>
            <a:ext cx="584776" cy="584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941" y="1471847"/>
            <a:ext cx="8920526" cy="4921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All librarians  ~ 125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77933C"/>
                </a:solidFill>
              </a:rPr>
              <a:t>All faculty in the University of Michigan Department of Human Genetics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77933C"/>
                </a:solidFill>
              </a:rPr>
              <a:t>All faculty in the University </a:t>
            </a:r>
            <a:r>
              <a:rPr lang="en-US" sz="2800" dirty="0">
                <a:solidFill>
                  <a:srgbClr val="77933C"/>
                </a:solidFill>
              </a:rPr>
              <a:t>of Michigan Department of Computational Medicine and Bioinformatics </a:t>
            </a:r>
            <a:endParaRPr lang="en-US" sz="2800" dirty="0" smtClean="0">
              <a:solidFill>
                <a:srgbClr val="77933C"/>
              </a:solidFill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77933C"/>
                </a:solidFill>
              </a:rPr>
              <a:t>All faculty in the University of </a:t>
            </a:r>
            <a:r>
              <a:rPr lang="en-US" sz="2800" dirty="0">
                <a:solidFill>
                  <a:srgbClr val="77933C"/>
                </a:solidFill>
              </a:rPr>
              <a:t>Michigan Department of Molecular &amp; Integrative Physiology</a:t>
            </a:r>
            <a:endParaRPr lang="en-US" sz="2800" dirty="0" smtClean="0">
              <a:solidFill>
                <a:srgbClr val="77933C"/>
              </a:solidFill>
            </a:endParaRPr>
          </a:p>
          <a:p>
            <a:pPr>
              <a:lnSpc>
                <a:spcPct val="150000"/>
              </a:lnSpc>
            </a:pPr>
            <a:endParaRPr lang="en-US" sz="1400" dirty="0" smtClean="0">
              <a:solidFill>
                <a:srgbClr val="77933C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9717" y="307151"/>
            <a:ext cx="8229600" cy="622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77933C"/>
                </a:solidFill>
              </a:rPr>
              <a:t>ORCIDs Assigned To</a:t>
            </a:r>
            <a:endParaRPr lang="en-US" b="1" dirty="0">
              <a:solidFill>
                <a:srgbClr val="779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32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941" y="2230498"/>
            <a:ext cx="90390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77933C"/>
                </a:solidFill>
              </a:rPr>
              <a:t>Incorporate </a:t>
            </a:r>
            <a:r>
              <a:rPr lang="en-US" sz="4400" b="1" dirty="0" smtClean="0">
                <a:solidFill>
                  <a:srgbClr val="77933C"/>
                </a:solidFill>
              </a:rPr>
              <a:t>ORCID</a:t>
            </a:r>
          </a:p>
          <a:p>
            <a:pPr algn="ctr"/>
            <a:r>
              <a:rPr lang="en-US" sz="4400" b="1" dirty="0" smtClean="0">
                <a:solidFill>
                  <a:srgbClr val="77933C"/>
                </a:solidFill>
              </a:rPr>
              <a:t> </a:t>
            </a:r>
            <a:r>
              <a:rPr lang="en-US" sz="4400" b="1" dirty="0">
                <a:solidFill>
                  <a:srgbClr val="77933C"/>
                </a:solidFill>
              </a:rPr>
              <a:t>into </a:t>
            </a:r>
            <a:r>
              <a:rPr lang="en-US" sz="4400" b="1" dirty="0" smtClean="0">
                <a:solidFill>
                  <a:srgbClr val="77933C"/>
                </a:solidFill>
              </a:rPr>
              <a:t>UM Online Systems</a:t>
            </a:r>
            <a:r>
              <a:rPr lang="en-US" sz="4400" b="1" dirty="0" smtClean="0">
                <a:solidFill>
                  <a:srgbClr val="000090"/>
                </a:solidFill>
              </a:rPr>
              <a:t> </a:t>
            </a:r>
            <a:endParaRPr lang="en-US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1" y="6538"/>
            <a:ext cx="584776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83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1" y="6538"/>
            <a:ext cx="584776" cy="584776"/>
          </a:xfrm>
          <a:prstGeom prst="rect">
            <a:avLst/>
          </a:prstGeom>
        </p:spPr>
      </p:pic>
      <p:pic>
        <p:nvPicPr>
          <p:cNvPr id="7" name="Picture 6" descr="DeepBlueORCI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71" y="440267"/>
            <a:ext cx="6250729" cy="6117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3">
                <a:lumMod val="50000"/>
                <a:alpha val="65000"/>
              </a:schemeClr>
            </a:outerShdw>
          </a:effectLst>
        </p:spPr>
      </p:pic>
      <p:sp>
        <p:nvSpPr>
          <p:cNvPr id="2" name="Rounded Rectangle 1"/>
          <p:cNvSpPr/>
          <p:nvPr/>
        </p:nvSpPr>
        <p:spPr>
          <a:xfrm>
            <a:off x="1648671" y="6011333"/>
            <a:ext cx="6250729" cy="423334"/>
          </a:xfrm>
          <a:prstGeom prst="roundRect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39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468</Words>
  <Application>Microsoft Macintosh PowerPoint</Application>
  <PresentationFormat>On-screen Show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Merle Rosenzweig</dc:creator>
  <cp:lastModifiedBy>oriley</cp:lastModifiedBy>
  <cp:revision>57</cp:revision>
  <dcterms:created xsi:type="dcterms:W3CDTF">2014-10-05T20:36:14Z</dcterms:created>
  <dcterms:modified xsi:type="dcterms:W3CDTF">2014-11-05T14:13:11Z</dcterms:modified>
</cp:coreProperties>
</file>