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4" r:id="rId9"/>
    <p:sldId id="263" r:id="rId10"/>
    <p:sldId id="265" r:id="rId11"/>
    <p:sldId id="266" r:id="rId12"/>
    <p:sldId id="275" r:id="rId13"/>
    <p:sldId id="267" r:id="rId14"/>
    <p:sldId id="269" r:id="rId15"/>
    <p:sldId id="270" r:id="rId16"/>
    <p:sldId id="273" r:id="rId17"/>
    <p:sldId id="271" r:id="rId18"/>
    <p:sldId id="268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ED0FA-4310-41CC-95D3-1B4A426F444D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44506-120F-4DF0-B980-70DEAC988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0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month a list is created, last year just over 1300 citations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2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files created</a:t>
            </a:r>
            <a:r>
              <a:rPr lang="en-US" baseline="0" dirty="0" smtClean="0"/>
              <a:t> from Excel – List of authors by number of citations, detailed list of each individual author’s information plus their citations, variations of author’s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9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Names and time frame is</a:t>
            </a:r>
            <a:r>
              <a:rPr lang="en-US" baseline="0" dirty="0" smtClean="0"/>
              <a:t> the most important information, also </a:t>
            </a:r>
            <a:r>
              <a:rPr lang="en-US" dirty="0" smtClean="0"/>
              <a:t>Department, citation style, PMID’s, EndNote library</a:t>
            </a:r>
          </a:p>
          <a:p>
            <a:r>
              <a:rPr lang="en-US" dirty="0" smtClean="0"/>
              <a:t>Program coordinators, physicians, marketing materials, recent request from Director</a:t>
            </a:r>
            <a:r>
              <a:rPr lang="en-US" baseline="0" dirty="0" smtClean="0"/>
              <a:t> of Brand Management and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9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3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month scoop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9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Department heading, author names</a:t>
            </a:r>
            <a:r>
              <a:rPr lang="en-US" baseline="0" dirty="0" smtClean="0"/>
              <a:t> bolded, PMID, link to the full text, affiliation as listed in journal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page </a:t>
            </a:r>
            <a:r>
              <a:rPr lang="en-US" dirty="0" smtClean="0"/>
              <a:t>Sladen Library</a:t>
            </a:r>
            <a:r>
              <a:rPr lang="en-US" baseline="0" dirty="0" smtClean="0"/>
              <a:t> letterhead, disclaimer, affiliations, abstracts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3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</a:t>
            </a:r>
            <a:r>
              <a:rPr lang="en-US" baseline="0" dirty="0" smtClean="0"/>
              <a:t> abstracts are not printed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2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250 people on email distribution, residents – become acquainted with other authors/researchers in institution, physicians, Media Relations, program coordinators. Reach out to authors not on distribution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2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EndNote file to people</a:t>
            </a:r>
            <a:r>
              <a:rPr lang="en-US" baseline="0" dirty="0" smtClean="0"/>
              <a:t> who created program for Department of Surgery, program to 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2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Ability to choose one’s own publications from </a:t>
            </a:r>
            <a:r>
              <a:rPr lang="en-US" dirty="0" smtClean="0"/>
              <a:t>Sladen. Education, Services</a:t>
            </a:r>
            <a:r>
              <a:rPr lang="en-US" smtClean="0"/>
              <a:t>,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44506-120F-4DF0-B980-70DEAC9882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0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8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2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7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6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6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B878-8310-4E45-B475-DDEE9949056A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F7F1-D39F-40CB-AC5D-3A1548954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8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sponer1@hfh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asivecardiology.com/articles/pooled-analysis-confirm-registries-outcomes-renal-disease-patients-treated-peripher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06057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Sladen Library</a:t>
            </a:r>
            <a:br>
              <a:rPr lang="en-US" dirty="0" smtClean="0">
                <a:latin typeface="Californian FB" panose="0207040306080B030204" pitchFamily="18" charset="0"/>
              </a:rPr>
            </a:br>
            <a:r>
              <a:rPr lang="en-US" dirty="0" smtClean="0">
                <a:latin typeface="Californian FB" panose="0207040306080B030204" pitchFamily="18" charset="0"/>
              </a:rPr>
              <a:t>Henry Ford Health System</a:t>
            </a:r>
            <a:br>
              <a:rPr lang="en-US" dirty="0" smtClean="0">
                <a:latin typeface="Californian FB" panose="0207040306080B030204" pitchFamily="18" charset="0"/>
              </a:rPr>
            </a:br>
            <a:r>
              <a:rPr lang="en-US" dirty="0" smtClean="0">
                <a:latin typeface="Californian FB" panose="0207040306080B030204" pitchFamily="18" charset="0"/>
              </a:rPr>
              <a:t>Institutional Publications List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77000" cy="2895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Angela Sponer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Librarian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Henry Ford Health System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Sladen Library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hlinkClick r:id="rId2"/>
              </a:rPr>
              <a:t>asponer1@hfhs.org</a:t>
            </a: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November 6,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28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331" y="1981200"/>
            <a:ext cx="8198620" cy="338554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bg1">
                  <a:lumMod val="94000"/>
                  <a:lumOff val="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u="sng" dirty="0"/>
              <a:t>Cardiology / Cardiovascular Research</a:t>
            </a:r>
            <a:endParaRPr lang="en-US" sz="2800" dirty="0"/>
          </a:p>
          <a:p>
            <a:r>
              <a:rPr lang="en-US" sz="2800" dirty="0"/>
              <a:t>Lee MS, </a:t>
            </a:r>
            <a:r>
              <a:rPr lang="en-US" sz="2800" b="1" dirty="0"/>
              <a:t>Yang T</a:t>
            </a:r>
            <a:r>
              <a:rPr lang="en-US" sz="2800" dirty="0"/>
              <a:t>, Adams GL, Mustapha J, and Das T. Pooled analysis of the CONFIRM Registries: outcomes in renal disease patients treated for peripheral arterial disease using orbital atherectomy </a:t>
            </a:r>
            <a:r>
              <a:rPr lang="en-US" sz="2800" i="1" dirty="0"/>
              <a:t>J Invasive Cardiol</a:t>
            </a:r>
            <a:r>
              <a:rPr lang="en-US" sz="2800" dirty="0"/>
              <a:t> 2014; 26(8):350-354. PMID: 25091092. </a:t>
            </a:r>
            <a:r>
              <a:rPr lang="en-US" sz="2800" u="sng" dirty="0">
                <a:hlinkClick r:id="rId3"/>
              </a:rPr>
              <a:t>Full Text</a:t>
            </a:r>
            <a:endParaRPr lang="en-US" sz="2800" dirty="0"/>
          </a:p>
          <a:p>
            <a:pPr marR="0"/>
            <a:endParaRPr lang="en-US" sz="2800" dirty="0">
              <a:latin typeface="Symbol"/>
            </a:endParaRPr>
          </a:p>
          <a:p>
            <a:pPr marR="0"/>
            <a:endParaRPr lang="en-US" dirty="0">
              <a:latin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510" y="516528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Citation Example</a:t>
            </a:r>
            <a:endParaRPr lang="en-US" sz="4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65" y="914400"/>
            <a:ext cx="6470231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181" y="12533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Monthly List</a:t>
            </a:r>
            <a:endParaRPr lang="en-US" sz="4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004" y="228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Annual List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95375"/>
            <a:ext cx="72199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230" y="252101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Distribution of List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pic>
        <p:nvPicPr>
          <p:cNvPr id="3074" name="Picture 2" descr="C:\Users\ASPONER1\AppData\Local\Microsoft\Windows\Temporary Internet Files\Content.Outlook\30UBFI3N\IMG_029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7320"/>
            <a:ext cx="2080260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C:\Users\ASPONER1\AppData\Local\Microsoft\Windows\Temporary Internet Files\Content.IE5\FZDBNSOZ\MP9003827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09632"/>
            <a:ext cx="1981200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Print available at Sladen 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PDF’s from 2006-present on Sladen website</a:t>
            </a:r>
          </a:p>
        </p:txBody>
      </p:sp>
    </p:spTree>
    <p:extLst>
      <p:ext uri="{BB962C8B-B14F-4D97-AF65-F5344CB8AC3E}">
        <p14:creationId xmlns:p14="http://schemas.microsoft.com/office/powerpoint/2010/main" val="37491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323023" cy="535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Lists on Sladen Website</a:t>
            </a:r>
            <a:endParaRPr lang="en-US" sz="4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17918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Other Uses of the List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Department of Surgery – Online Portfolios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Research Administration Annual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Author and Paper count by Research Administration</a:t>
            </a:r>
            <a:endParaRPr lang="en-US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9" y="2133600"/>
            <a:ext cx="794324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“ESR” Department of Surgery</a:t>
            </a:r>
          </a:p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Online Portfolio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3810000"/>
            <a:ext cx="1015525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067800" cy="2895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2000">
                <a:schemeClr val="bg1">
                  <a:lumMod val="94000"/>
                  <a:lumOff val="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4797" y="533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Research Administration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2133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fornian FB" panose="0207040306080B030204" pitchFamily="18" charset="0"/>
              </a:rPr>
              <a:t>List of author names by number of citations</a:t>
            </a:r>
          </a:p>
        </p:txBody>
      </p:sp>
    </p:spTree>
    <p:extLst>
      <p:ext uri="{BB962C8B-B14F-4D97-AF65-F5344CB8AC3E}">
        <p14:creationId xmlns:p14="http://schemas.microsoft.com/office/powerpoint/2010/main" val="14743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80578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Publication Search Requests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14198"/>
            <a:ext cx="4821163" cy="50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8288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Any HFHS employee may make a request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Turnaround is about 1 week</a:t>
            </a:r>
            <a:endParaRPr lang="en-US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5" y="1669279"/>
            <a:ext cx="73921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152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List Created for </a:t>
            </a:r>
          </a:p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HFHS Transplant Institute</a:t>
            </a:r>
            <a:endParaRPr lang="en-US" sz="4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7303" y="84886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Goals of Publications List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pic>
        <p:nvPicPr>
          <p:cNvPr id="2050" name="Picture 1" descr="Sladen Library_1326488383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46" y="57721"/>
            <a:ext cx="2366472" cy="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enry Ford Health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0" y="57721"/>
            <a:ext cx="26098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013" y="1564589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Californian FB" panose="0207040306080B030204" pitchFamily="18" charset="0"/>
              </a:rPr>
              <a:t>Capture any and </a:t>
            </a:r>
            <a:r>
              <a:rPr lang="en-US" sz="3200" u="sng" dirty="0" smtClean="0">
                <a:latin typeface="Californian FB" panose="0207040306080B030204" pitchFamily="18" charset="0"/>
              </a:rPr>
              <a:t>all</a:t>
            </a:r>
            <a:r>
              <a:rPr lang="en-US" sz="3200" dirty="0">
                <a:latin typeface="Californian FB" panose="0207040306080B030204" pitchFamily="18" charset="0"/>
              </a:rPr>
              <a:t> </a:t>
            </a:r>
            <a:r>
              <a:rPr lang="en-US" sz="3200" dirty="0" smtClean="0">
                <a:latin typeface="Californian FB" panose="0207040306080B030204" pitchFamily="18" charset="0"/>
              </a:rPr>
              <a:t>publications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Journal Articles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Book Chapters / Books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Meeting Abstracts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Poster Presentations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Novels, memoirs, etc…</a:t>
            </a:r>
          </a:p>
          <a:p>
            <a:r>
              <a:rPr lang="en-US" sz="3200" dirty="0" smtClean="0">
                <a:latin typeface="Californian FB" panose="0207040306080B030204" pitchFamily="18" charset="0"/>
              </a:rPr>
              <a:t>2. Distribute list</a:t>
            </a:r>
          </a:p>
          <a:p>
            <a:r>
              <a:rPr lang="en-US" sz="3200" dirty="0">
                <a:latin typeface="Californian FB" panose="0207040306080B030204" pitchFamily="18" charset="0"/>
              </a:rPr>
              <a:t>	</a:t>
            </a:r>
            <a:r>
              <a:rPr lang="en-US" sz="3200" dirty="0" smtClean="0">
                <a:latin typeface="Californian FB" panose="0207040306080B030204" pitchFamily="18" charset="0"/>
              </a:rPr>
              <a:t>		</a:t>
            </a:r>
            <a:endParaRPr lang="en-US" sz="3200" dirty="0"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01495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Print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Sladen Library Website</a:t>
            </a:r>
            <a:endParaRPr lang="en-US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SPONER1\AppData\Local\Temp\a030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29" y="1547812"/>
            <a:ext cx="6876001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Image from National Library of Medicine [Evolution </a:t>
            </a:r>
            <a:r>
              <a:rPr lang="en-US" b="1" dirty="0"/>
              <a:t>of the head and skull] Camper fec. 1772.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429" y="228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fornian FB" panose="0207040306080B030204" pitchFamily="18" charset="0"/>
              </a:rPr>
              <a:t>Process is ever changing to </a:t>
            </a:r>
          </a:p>
          <a:p>
            <a:pPr algn="ctr"/>
            <a:r>
              <a:rPr lang="en-US" sz="3200" dirty="0" smtClean="0">
                <a:latin typeface="Californian FB" panose="0207040306080B030204" pitchFamily="18" charset="0"/>
              </a:rPr>
              <a:t>fit the needs of the institution</a:t>
            </a:r>
            <a:endParaRPr lang="en-US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fc01.deviantart.net/fs21/f/2007/274/8/f/Flying_Books_by_ruskin_the_pe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42" y="1752600"/>
            <a:ext cx="3993849" cy="47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6504035"/>
            <a:ext cx="3850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Flying Books by Ruskin the Pea @ deviantart.com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7110" y="457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Capturing Publications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224" y="16002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Automatic searches in PubMed, Web of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Searches also done in Scopus and CINAHL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Manual searching Google Scholar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Request for citation information from the authors themselves</a:t>
            </a:r>
            <a:endParaRPr lang="en-US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4" y="154395"/>
            <a:ext cx="3241965" cy="137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537" y="31242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fornian FB" panose="0207040306080B030204" pitchFamily="18" charset="0"/>
              </a:rPr>
              <a:t>hfh[ad] OR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fornian FB" panose="0207040306080B030204" pitchFamily="18" charset="0"/>
              </a:rPr>
              <a:t>hfhs[ad] OR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fornian FB" panose="0207040306080B030204" pitchFamily="18" charset="0"/>
              </a:rPr>
              <a:t>(henry[ad] AND ford[ad]) OR “henry ford”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76" y="1938471"/>
            <a:ext cx="823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My NCBI Saved Search:</a:t>
            </a:r>
            <a:endParaRPr lang="en-US" sz="4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219" y="3352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fornian FB" panose="0207040306080B030204" pitchFamily="18" charset="0"/>
              </a:rPr>
              <a:t>AD=henry ford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fornian FB" panose="0207040306080B030204" pitchFamily="18" charset="0"/>
              </a:rPr>
              <a:t>OR AD=hfhs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fornian FB" panose="0207040306080B030204" pitchFamily="18" charset="0"/>
              </a:rPr>
              <a:t>OR AD=hfh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fornian FB" panose="0207040306080B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85" y="533400"/>
            <a:ext cx="44060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735" y="2057400"/>
            <a:ext cx="823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Web of Science Weekly Alert</a:t>
            </a:r>
            <a:endParaRPr lang="en-US" sz="4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236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Web of Science</a:t>
            </a:r>
          </a:p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Organization-Enhanced Searching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91093"/>
            <a:ext cx="4432418" cy="540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ASPONER1\AppData\Local\Microsoft\Windows\Temporary Internet Files\Content.IE5\FZDBNSOZ\MC9002979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743200"/>
            <a:ext cx="2005351" cy="9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09430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fornian FB" panose="0207040306080B030204" pitchFamily="18" charset="0"/>
              </a:rPr>
              <a:t>40+ Name Variants have been found for Henry Ford Hospital </a:t>
            </a:r>
            <a:endParaRPr lang="en-US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"/>
            <a:ext cx="823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Google Scholar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7167"/>
            <a:ext cx="8539385" cy="47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789783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Limit to current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Hand search</a:t>
            </a:r>
            <a:endParaRPr lang="en-US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96132"/>
            <a:ext cx="4294423" cy="616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9" y="462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fornian FB" panose="0207040306080B030204" pitchFamily="18" charset="0"/>
              </a:rPr>
              <a:t>Notification of Published Work Online Form</a:t>
            </a:r>
            <a:endParaRPr lang="en-US" sz="3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23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fornian FB" panose="0207040306080B030204" pitchFamily="18" charset="0"/>
              </a:rPr>
              <a:t>EndNote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" y="1143000"/>
            <a:ext cx="8465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alifornian FB" panose="0207040306080B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Store citations throughout the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alifornian FB" panose="0207040306080B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fornian FB" panose="0207040306080B030204" pitchFamily="18" charset="0"/>
              </a:rPr>
              <a:t>Customized Output Style to display author’s department and PMID (when applicable)  </a:t>
            </a:r>
            <a:endParaRPr lang="en-US" sz="3200" dirty="0">
              <a:latin typeface="Californian FB" panose="0207040306080B030204" pitchFamily="18" charset="0"/>
            </a:endParaRPr>
          </a:p>
        </p:txBody>
      </p:sp>
      <p:pic>
        <p:nvPicPr>
          <p:cNvPr id="6146" name="Picture 2" descr="EndNo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21" y="609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533</Words>
  <Application>Microsoft Office PowerPoint</Application>
  <PresentationFormat>On-screen Show (4:3)</PresentationFormat>
  <Paragraphs>95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Sladen Library Henry Ford Health System Institutional Publications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Sponer</dc:creator>
  <cp:lastModifiedBy>Angela Sponer</cp:lastModifiedBy>
  <cp:revision>133</cp:revision>
  <dcterms:created xsi:type="dcterms:W3CDTF">2014-10-29T20:03:57Z</dcterms:created>
  <dcterms:modified xsi:type="dcterms:W3CDTF">2014-11-06T16:27:31Z</dcterms:modified>
</cp:coreProperties>
</file>