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1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A0BBE-C809-3A45-A157-8D5780CE7C10}" type="datetimeFigureOut">
              <a:rPr lang="en-US" smtClean="0"/>
              <a:t>9/17/12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548D-7FEF-BD41-8E42-CD200EB6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Reference Management Software Panel: </a:t>
            </a:r>
            <a:r>
              <a:rPr lang="en-US" dirty="0" err="1" smtClean="0">
                <a:latin typeface="Cambria"/>
                <a:cs typeface="Cambria"/>
              </a:rPr>
              <a:t>RefWorks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81246"/>
            <a:ext cx="8096314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Stephanie Swanberg, MSI, AHIP</a:t>
            </a:r>
          </a:p>
          <a:p>
            <a:endParaRPr lang="en-US" sz="2600" dirty="0" smtClean="0">
              <a:latin typeface="Cambria"/>
              <a:cs typeface="Cambria"/>
            </a:endParaRPr>
          </a:p>
          <a:p>
            <a:r>
              <a:rPr lang="en-US" sz="2600" dirty="0" err="1" smtClean="0">
                <a:latin typeface="Cambria"/>
                <a:cs typeface="Cambria"/>
              </a:rPr>
              <a:t>swanberg@oakland.edu</a:t>
            </a:r>
            <a:endParaRPr lang="en-US" sz="2600" dirty="0" smtClean="0">
              <a:latin typeface="Cambria"/>
              <a:cs typeface="Cambria"/>
            </a:endParaRPr>
          </a:p>
          <a:p>
            <a:r>
              <a:rPr lang="en-US" sz="2600" dirty="0" smtClean="0">
                <a:latin typeface="Cambria"/>
                <a:cs typeface="Cambria"/>
              </a:rPr>
              <a:t>Oakland University William Beaumont School of Medicine Library</a:t>
            </a:r>
          </a:p>
          <a:p>
            <a:r>
              <a:rPr lang="en-US" sz="2600" dirty="0" smtClean="0">
                <a:latin typeface="Cambria"/>
                <a:cs typeface="Cambria"/>
              </a:rPr>
              <a:t>MDMLG Meeti</a:t>
            </a:r>
            <a:r>
              <a:rPr lang="en-US" sz="2600" dirty="0" smtClean="0"/>
              <a:t>ng</a:t>
            </a:r>
            <a:r>
              <a:rPr lang="en-US" sz="2600" dirty="0">
                <a:latin typeface="Cambria"/>
                <a:cs typeface="Cambria"/>
              </a:rPr>
              <a:t> </a:t>
            </a:r>
            <a:r>
              <a:rPr lang="en-US" sz="2600" dirty="0" smtClean="0">
                <a:latin typeface="Cambria"/>
                <a:cs typeface="Cambria"/>
              </a:rPr>
              <a:t>September 20, 2012</a:t>
            </a:r>
          </a:p>
          <a:p>
            <a:endParaRPr lang="en-US" sz="2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0094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Sharing Citations with Colleagues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860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latin typeface="Cambria"/>
                <a:cs typeface="Cambria"/>
              </a:rPr>
              <a:t>Go to </a:t>
            </a:r>
            <a:r>
              <a:rPr lang="en-US" dirty="0" smtClean="0">
                <a:latin typeface="Cambria"/>
                <a:cs typeface="Cambria"/>
              </a:rPr>
              <a:t>the </a:t>
            </a:r>
            <a:r>
              <a:rPr lang="en-US" u="sng" dirty="0" smtClean="0">
                <a:latin typeface="Cambria"/>
                <a:cs typeface="Cambria"/>
              </a:rPr>
              <a:t>Organize </a:t>
            </a:r>
            <a:r>
              <a:rPr lang="en-US" u="sng" dirty="0">
                <a:latin typeface="Cambria"/>
                <a:cs typeface="Cambria"/>
              </a:rPr>
              <a:t>and Share Folders</a:t>
            </a:r>
            <a:r>
              <a:rPr lang="en-US" dirty="0">
                <a:latin typeface="Cambria"/>
                <a:cs typeface="Cambria"/>
              </a:rPr>
              <a:t> tab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Find the folder of citations you wish to share &gt; click the folder with the green arrow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You will be navigated to the Shared Folder Options page and provided with a URL or you may create an RSS Feed. </a:t>
            </a:r>
          </a:p>
          <a:p>
            <a:r>
              <a:rPr lang="en-US" dirty="0">
                <a:latin typeface="Cambria"/>
                <a:cs typeface="Cambria"/>
              </a:rPr>
              <a:t>You can simply copy and paste this URL into an email and send it to your colleagues. </a:t>
            </a:r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i="1" u="sng" dirty="0" smtClean="0">
                <a:latin typeface="Cambria"/>
                <a:cs typeface="Cambria"/>
              </a:rPr>
              <a:t>Critique:</a:t>
            </a:r>
            <a:r>
              <a:rPr lang="en-US" dirty="0" smtClean="0">
                <a:latin typeface="Cambria"/>
                <a:cs typeface="Cambria"/>
              </a:rPr>
              <a:t> Feature is very limiting – only the person who created the folder and shared it can edit, add citations; it appears as read-only to all other collaborators</a:t>
            </a:r>
          </a:p>
        </p:txBody>
      </p:sp>
    </p:spTree>
    <p:extLst>
      <p:ext uri="{BB962C8B-B14F-4D97-AF65-F5344CB8AC3E}">
        <p14:creationId xmlns:p14="http://schemas.microsoft.com/office/powerpoint/2010/main" val="213077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9" y="462760"/>
            <a:ext cx="6672684" cy="204475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47" y="2657912"/>
            <a:ext cx="5639495" cy="38097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7150888" y="2244029"/>
            <a:ext cx="501175" cy="228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84463" y="3595674"/>
            <a:ext cx="3745431" cy="342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57179" y="2272235"/>
            <a:ext cx="0" cy="685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1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Searching an Online Catalog or Database in </a:t>
            </a:r>
            <a:r>
              <a:rPr lang="en-US" dirty="0" err="1" smtClean="0">
                <a:latin typeface="Cambria"/>
                <a:cs typeface="Cambria"/>
              </a:rPr>
              <a:t>RefWorks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ambria"/>
                <a:cs typeface="Cambria"/>
              </a:rPr>
              <a:t>Go to Search</a:t>
            </a:r>
          </a:p>
          <a:p>
            <a:r>
              <a:rPr lang="en-US" dirty="0" smtClean="0">
                <a:latin typeface="Cambria"/>
                <a:cs typeface="Cambria"/>
              </a:rPr>
              <a:t>Select Online Catalog or Database</a:t>
            </a:r>
          </a:p>
          <a:p>
            <a:r>
              <a:rPr lang="en-US" dirty="0" smtClean="0">
                <a:latin typeface="Cambria"/>
                <a:cs typeface="Cambria"/>
              </a:rPr>
              <a:t>Select a resource to search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i="1" u="sng" dirty="0" smtClean="0">
                <a:latin typeface="Cambria"/>
                <a:cs typeface="Cambria"/>
              </a:rPr>
              <a:t>Critique</a:t>
            </a:r>
            <a:r>
              <a:rPr lang="en-US" dirty="0" smtClean="0">
                <a:latin typeface="Cambria"/>
                <a:cs typeface="Cambria"/>
              </a:rPr>
              <a:t>: When searching PubMed, you have little control over your search and you lose the ability to apply limits and use </a:t>
            </a:r>
            <a:r>
              <a:rPr lang="en-US" dirty="0" err="1" smtClean="0">
                <a:latin typeface="Cambria"/>
                <a:cs typeface="Cambria"/>
              </a:rPr>
              <a:t>MeSH</a:t>
            </a:r>
            <a:r>
              <a:rPr lang="en-US" dirty="0" smtClean="0">
                <a:latin typeface="Cambria"/>
                <a:cs typeface="Cambria"/>
              </a:rPr>
              <a:t> terms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4761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3" y="1851041"/>
            <a:ext cx="8287044" cy="24993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2135266" y="3578230"/>
            <a:ext cx="2212741" cy="33908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3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Creating Bibliographies &amp; Inserting into Manuscripts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34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latin typeface="Cambria"/>
                <a:cs typeface="Cambria"/>
              </a:rPr>
              <a:t>Choose your </a:t>
            </a:r>
            <a:r>
              <a:rPr lang="en-US" u="sng" dirty="0">
                <a:latin typeface="Cambria"/>
                <a:cs typeface="Cambria"/>
              </a:rPr>
              <a:t>Output Style</a:t>
            </a:r>
            <a:r>
              <a:rPr lang="en-US" dirty="0">
                <a:latin typeface="Cambria"/>
                <a:cs typeface="Cambria"/>
              </a:rPr>
              <a:t> from the dropdown menu, such as AMA, NIH, or JAMA. 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Expand the </a:t>
            </a:r>
            <a:r>
              <a:rPr lang="en-US" u="sng" dirty="0">
                <a:latin typeface="Cambria"/>
                <a:cs typeface="Cambria"/>
              </a:rPr>
              <a:t>Format a Bibliography from a List of References</a:t>
            </a:r>
            <a:r>
              <a:rPr lang="en-US" dirty="0">
                <a:latin typeface="Cambria"/>
                <a:cs typeface="Cambria"/>
              </a:rPr>
              <a:t> heading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Choose the </a:t>
            </a:r>
            <a:r>
              <a:rPr lang="en-US" u="sng" dirty="0">
                <a:latin typeface="Cambria"/>
                <a:cs typeface="Cambria"/>
              </a:rPr>
              <a:t>File Type</a:t>
            </a:r>
            <a:r>
              <a:rPr lang="en-US" dirty="0">
                <a:latin typeface="Cambria"/>
                <a:cs typeface="Cambria"/>
              </a:rPr>
              <a:t> you would like to create (Word for PC or MAC, HTML page, text file, or Open Office)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Choose the folder from which you wish to create your reference list in </a:t>
            </a:r>
            <a:r>
              <a:rPr lang="en-US" u="sng" dirty="0">
                <a:latin typeface="Cambria"/>
                <a:cs typeface="Cambria"/>
              </a:rPr>
              <a:t>References to Include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Click </a:t>
            </a:r>
            <a:r>
              <a:rPr lang="en-US" u="sng" dirty="0">
                <a:latin typeface="Cambria"/>
                <a:cs typeface="Cambria"/>
              </a:rPr>
              <a:t>Create Bibliography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A file will be generated and you may copy and paste all citations from this document into your manusc</a:t>
            </a:r>
            <a:r>
              <a:rPr lang="en-US" dirty="0"/>
              <a:t>ripts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6" y="365903"/>
            <a:ext cx="8340857" cy="61450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2596554" y="365903"/>
            <a:ext cx="944274" cy="3659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495451" y="731807"/>
            <a:ext cx="1195148" cy="35778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31409" y="3971174"/>
            <a:ext cx="1836804" cy="228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5" y="602665"/>
            <a:ext cx="8136370" cy="53594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5314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</a:rPr>
              <a:t>Write-N-Cite</a:t>
            </a:r>
            <a:endParaRPr lang="en-US" dirty="0">
              <a:latin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Desktop software downloaded from the </a:t>
            </a:r>
            <a:r>
              <a:rPr lang="en-US" dirty="0" err="1" smtClean="0">
                <a:latin typeface="Cambria"/>
                <a:cs typeface="Cambria"/>
              </a:rPr>
              <a:t>RefWorks</a:t>
            </a:r>
            <a:r>
              <a:rPr lang="en-US" dirty="0" smtClean="0">
                <a:latin typeface="Cambria"/>
                <a:cs typeface="Cambria"/>
              </a:rPr>
              <a:t> online interface</a:t>
            </a:r>
          </a:p>
          <a:p>
            <a:r>
              <a:rPr lang="en-US" dirty="0" smtClean="0">
                <a:latin typeface="Cambria"/>
                <a:cs typeface="Cambria"/>
              </a:rPr>
              <a:t>Allows you to: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Insert citations from your </a:t>
            </a:r>
            <a:r>
              <a:rPr lang="en-US" dirty="0" err="1" smtClean="0">
                <a:latin typeface="Cambria"/>
                <a:cs typeface="Cambria"/>
              </a:rPr>
              <a:t>RefWorks</a:t>
            </a:r>
            <a:r>
              <a:rPr lang="en-US" dirty="0" smtClean="0">
                <a:latin typeface="Cambria"/>
                <a:cs typeface="Cambria"/>
              </a:rPr>
              <a:t> database into Word documents </a:t>
            </a:r>
          </a:p>
          <a:p>
            <a:pPr lvl="1"/>
            <a:r>
              <a:rPr lang="en-US" dirty="0" smtClean="0">
                <a:latin typeface="Cambria"/>
                <a:cs typeface="Cambria"/>
              </a:rPr>
              <a:t>Correctly format in-text citations and bibliographies in your preferred/required citation style</a:t>
            </a:r>
          </a:p>
        </p:txBody>
      </p:sp>
    </p:spTree>
    <p:extLst>
      <p:ext uri="{BB962C8B-B14F-4D97-AF65-F5344CB8AC3E}">
        <p14:creationId xmlns:p14="http://schemas.microsoft.com/office/powerpoint/2010/main" val="247521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/>
                <a:cs typeface="Cambria"/>
              </a:rPr>
              <a:t>RefWorks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Subscription-based reference management software</a:t>
            </a:r>
          </a:p>
          <a:p>
            <a:r>
              <a:rPr lang="en-US" dirty="0" smtClean="0">
                <a:latin typeface="Cambria"/>
                <a:cs typeface="Cambria"/>
              </a:rPr>
              <a:t>Import, organize, generate, and format references in hundreds of citation styles</a:t>
            </a:r>
          </a:p>
          <a:p>
            <a:r>
              <a:rPr lang="en-US" dirty="0" smtClean="0">
                <a:latin typeface="Cambria"/>
                <a:cs typeface="Cambria"/>
              </a:rPr>
              <a:t>Share references with colleagues</a:t>
            </a:r>
          </a:p>
          <a:p>
            <a:r>
              <a:rPr lang="en-US" dirty="0" smtClean="0">
                <a:latin typeface="Cambria"/>
                <a:cs typeface="Cambria"/>
              </a:rPr>
              <a:t>Write-N-Cite, downloadable software that integrates with Microsoft Word to aid in formatting in-text citations and references within manuscripts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0744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RefWorks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6" y="274639"/>
            <a:ext cx="8889738" cy="6430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61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Importing PubMed Citations into </a:t>
            </a:r>
            <a:r>
              <a:rPr lang="en-US" dirty="0" err="1" smtClean="0">
                <a:latin typeface="Cambria"/>
                <a:cs typeface="Cambria"/>
              </a:rPr>
              <a:t>RefWorks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Method 1: Copy/Paste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Conduct your search in PubMed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Check the citations you wish to export to </a:t>
            </a:r>
            <a:r>
              <a:rPr lang="en-US" dirty="0" err="1">
                <a:latin typeface="Cambria"/>
                <a:cs typeface="Cambria"/>
              </a:rPr>
              <a:t>RefWorks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Go to </a:t>
            </a:r>
            <a:r>
              <a:rPr lang="en-US" u="sng" dirty="0">
                <a:latin typeface="Cambria"/>
                <a:cs typeface="Cambria"/>
              </a:rPr>
              <a:t>Display Settings</a:t>
            </a:r>
            <a:r>
              <a:rPr lang="en-US" dirty="0">
                <a:latin typeface="Cambria"/>
                <a:cs typeface="Cambria"/>
              </a:rPr>
              <a:t> &gt; select </a:t>
            </a:r>
            <a:r>
              <a:rPr lang="en-US" u="sng" dirty="0">
                <a:latin typeface="Cambria"/>
                <a:cs typeface="Cambria"/>
              </a:rPr>
              <a:t>MEDLINE</a:t>
            </a:r>
            <a:r>
              <a:rPr lang="en-US" dirty="0">
                <a:latin typeface="Cambria"/>
                <a:cs typeface="Cambria"/>
              </a:rPr>
              <a:t> &gt; click </a:t>
            </a:r>
            <a:r>
              <a:rPr lang="en-US" u="sng" dirty="0">
                <a:latin typeface="Cambria"/>
                <a:cs typeface="Cambria"/>
              </a:rPr>
              <a:t>Apply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Select all &gt; copy the entire </a:t>
            </a:r>
            <a:r>
              <a:rPr lang="en-US" dirty="0" smtClean="0">
                <a:latin typeface="Cambria"/>
                <a:cs typeface="Cambria"/>
              </a:rPr>
              <a:t>selection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Open </a:t>
            </a:r>
            <a:r>
              <a:rPr lang="en-US" dirty="0" err="1">
                <a:latin typeface="Cambria"/>
                <a:cs typeface="Cambria"/>
              </a:rPr>
              <a:t>RefWorks</a:t>
            </a:r>
            <a:r>
              <a:rPr lang="en-US" dirty="0">
                <a:latin typeface="Cambria"/>
                <a:cs typeface="Cambria"/>
              </a:rPr>
              <a:t> in a separate window and login if necessary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Go to </a:t>
            </a:r>
            <a:r>
              <a:rPr lang="en-US" u="sng" dirty="0">
                <a:latin typeface="Cambria"/>
                <a:cs typeface="Cambria"/>
              </a:rPr>
              <a:t>References</a:t>
            </a:r>
            <a:r>
              <a:rPr lang="en-US" dirty="0">
                <a:latin typeface="Cambria"/>
                <a:cs typeface="Cambria"/>
              </a:rPr>
              <a:t> &gt; </a:t>
            </a:r>
            <a:r>
              <a:rPr lang="en-US" u="sng" dirty="0">
                <a:latin typeface="Cambria"/>
                <a:cs typeface="Cambria"/>
              </a:rPr>
              <a:t>Import</a:t>
            </a:r>
            <a:r>
              <a:rPr lang="en-US" dirty="0">
                <a:latin typeface="Cambria"/>
                <a:cs typeface="Cambria"/>
              </a:rPr>
              <a:t> &gt; </a:t>
            </a:r>
            <a:r>
              <a:rPr lang="en-US" u="sng" dirty="0">
                <a:latin typeface="Cambria"/>
                <a:cs typeface="Cambria"/>
              </a:rPr>
              <a:t>From Text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Select </a:t>
            </a:r>
            <a:r>
              <a:rPr lang="en-US" b="1" dirty="0">
                <a:latin typeface="Cambria"/>
                <a:cs typeface="Cambria"/>
              </a:rPr>
              <a:t>NLM PubMed</a:t>
            </a:r>
            <a:r>
              <a:rPr lang="en-US" dirty="0">
                <a:latin typeface="Cambria"/>
                <a:cs typeface="Cambria"/>
              </a:rPr>
              <a:t> from the dropdown menu under </a:t>
            </a:r>
            <a:r>
              <a:rPr lang="en-US" u="sng" dirty="0">
                <a:latin typeface="Cambria"/>
                <a:cs typeface="Cambria"/>
              </a:rPr>
              <a:t>Import Filter/Data Source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Paste your copied MEDLINE text into the textbox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If applicable, select or create a folder for your citations in </a:t>
            </a:r>
            <a:r>
              <a:rPr lang="en-US" u="sng" dirty="0">
                <a:latin typeface="Cambria"/>
                <a:cs typeface="Cambria"/>
              </a:rPr>
              <a:t>Import into Folder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Click </a:t>
            </a:r>
            <a:r>
              <a:rPr lang="en-US" u="sng" dirty="0">
                <a:latin typeface="Cambria"/>
                <a:cs typeface="Cambria"/>
              </a:rPr>
              <a:t>Import</a:t>
            </a:r>
            <a:endParaRPr lang="en-US" dirty="0">
              <a:latin typeface="Cambria"/>
              <a:cs typeface="Cambria"/>
            </a:endParaRPr>
          </a:p>
          <a:p>
            <a:pPr lvl="1"/>
            <a:endParaRPr lang="en-US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052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5" y="301334"/>
            <a:ext cx="8308569" cy="4412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89" y="3348314"/>
            <a:ext cx="4684395" cy="32823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Oval 5"/>
          <p:cNvSpPr/>
          <p:nvPr/>
        </p:nvSpPr>
        <p:spPr>
          <a:xfrm>
            <a:off x="745422" y="1639189"/>
            <a:ext cx="571500" cy="1143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04178" y="1639189"/>
            <a:ext cx="571500" cy="342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77605" y="2948264"/>
            <a:ext cx="0" cy="8001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2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6" y="2324563"/>
            <a:ext cx="3196432" cy="1355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75" y="957806"/>
            <a:ext cx="4950702" cy="4498461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344969" y="3108789"/>
            <a:ext cx="6858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87446" y="3143250"/>
            <a:ext cx="571500" cy="2682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42176" y="1815460"/>
            <a:ext cx="1108526" cy="342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53409" y="5015074"/>
            <a:ext cx="1000903" cy="35509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Importing PubMed Citations into </a:t>
            </a:r>
            <a:r>
              <a:rPr lang="en-US" dirty="0" err="1" smtClean="0">
                <a:latin typeface="Cambria"/>
                <a:cs typeface="Cambria"/>
              </a:rPr>
              <a:t>RefWorks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Method 2: Save File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Conduct your search in PubMed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Check the citations you wish to export to </a:t>
            </a:r>
            <a:r>
              <a:rPr lang="en-US" dirty="0" err="1">
                <a:latin typeface="Cambria"/>
                <a:cs typeface="Cambria"/>
              </a:rPr>
              <a:t>RefWorks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Go to </a:t>
            </a:r>
            <a:r>
              <a:rPr lang="en-US" u="sng" dirty="0">
                <a:latin typeface="Cambria"/>
                <a:cs typeface="Cambria"/>
              </a:rPr>
              <a:t>Send to</a:t>
            </a:r>
            <a:r>
              <a:rPr lang="en-US" dirty="0">
                <a:latin typeface="Cambria"/>
                <a:cs typeface="Cambria"/>
              </a:rPr>
              <a:t> &gt; </a:t>
            </a:r>
            <a:r>
              <a:rPr lang="en-US" u="sng" dirty="0">
                <a:latin typeface="Cambria"/>
                <a:cs typeface="Cambria"/>
              </a:rPr>
              <a:t>Citation Manager</a:t>
            </a:r>
            <a:r>
              <a:rPr lang="en-US" dirty="0">
                <a:latin typeface="Cambria"/>
                <a:cs typeface="Cambria"/>
              </a:rPr>
              <a:t> &gt; </a:t>
            </a:r>
            <a:r>
              <a:rPr lang="en-US" u="sng" dirty="0">
                <a:latin typeface="Cambria"/>
                <a:cs typeface="Cambria"/>
              </a:rPr>
              <a:t>Create File</a:t>
            </a:r>
            <a:r>
              <a:rPr lang="en-US" dirty="0">
                <a:latin typeface="Cambria"/>
                <a:cs typeface="Cambria"/>
              </a:rPr>
              <a:t>. This will create an .</a:t>
            </a:r>
            <a:r>
              <a:rPr lang="en-US" dirty="0" err="1">
                <a:latin typeface="Cambria"/>
                <a:cs typeface="Cambria"/>
              </a:rPr>
              <a:t>nbib</a:t>
            </a:r>
            <a:r>
              <a:rPr lang="en-US" dirty="0">
                <a:latin typeface="Cambria"/>
                <a:cs typeface="Cambria"/>
              </a:rPr>
              <a:t> file which is compatible with most online reference management </a:t>
            </a:r>
            <a:r>
              <a:rPr lang="en-US" dirty="0" smtClean="0">
                <a:latin typeface="Cambria"/>
                <a:cs typeface="Cambria"/>
              </a:rPr>
              <a:t>software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Open </a:t>
            </a:r>
            <a:r>
              <a:rPr lang="en-US" dirty="0" err="1">
                <a:latin typeface="Cambria"/>
                <a:cs typeface="Cambria"/>
              </a:rPr>
              <a:t>RefWorks</a:t>
            </a:r>
            <a:r>
              <a:rPr lang="en-US" dirty="0">
                <a:latin typeface="Cambria"/>
                <a:cs typeface="Cambria"/>
              </a:rPr>
              <a:t> in a separate window and login if necessary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Go to </a:t>
            </a:r>
            <a:r>
              <a:rPr lang="en-US" u="sng" dirty="0">
                <a:latin typeface="Cambria"/>
                <a:cs typeface="Cambria"/>
              </a:rPr>
              <a:t>References</a:t>
            </a:r>
            <a:r>
              <a:rPr lang="en-US" dirty="0">
                <a:latin typeface="Cambria"/>
                <a:cs typeface="Cambria"/>
              </a:rPr>
              <a:t> &gt; </a:t>
            </a:r>
            <a:r>
              <a:rPr lang="en-US" u="sng" dirty="0">
                <a:latin typeface="Cambria"/>
                <a:cs typeface="Cambria"/>
              </a:rPr>
              <a:t>Import</a:t>
            </a:r>
            <a:r>
              <a:rPr lang="en-US" dirty="0">
                <a:latin typeface="Cambria"/>
                <a:cs typeface="Cambria"/>
              </a:rPr>
              <a:t> &gt; </a:t>
            </a:r>
            <a:r>
              <a:rPr lang="en-US" u="sng" dirty="0">
                <a:latin typeface="Cambria"/>
                <a:cs typeface="Cambria"/>
              </a:rPr>
              <a:t>From Text File</a:t>
            </a:r>
            <a:r>
              <a:rPr lang="en-US" dirty="0">
                <a:latin typeface="Cambria"/>
                <a:cs typeface="Cambria"/>
              </a:rPr>
              <a:t> </a:t>
            </a:r>
          </a:p>
          <a:p>
            <a:pPr lvl="1"/>
            <a:r>
              <a:rPr lang="en-US" dirty="0">
                <a:latin typeface="Cambria"/>
                <a:cs typeface="Cambria"/>
              </a:rPr>
              <a:t>Select </a:t>
            </a:r>
            <a:r>
              <a:rPr lang="en-US" b="1" dirty="0">
                <a:latin typeface="Cambria"/>
                <a:cs typeface="Cambria"/>
              </a:rPr>
              <a:t>NLM PubMed</a:t>
            </a:r>
            <a:r>
              <a:rPr lang="en-US" dirty="0">
                <a:latin typeface="Cambria"/>
                <a:cs typeface="Cambria"/>
              </a:rPr>
              <a:t> from the dropdown menu under </a:t>
            </a:r>
            <a:r>
              <a:rPr lang="en-US" u="sng" dirty="0">
                <a:latin typeface="Cambria"/>
                <a:cs typeface="Cambria"/>
              </a:rPr>
              <a:t>Import Filter/Data Source</a:t>
            </a:r>
            <a:r>
              <a:rPr lang="en-US" dirty="0">
                <a:latin typeface="Cambria"/>
                <a:cs typeface="Cambria"/>
              </a:rPr>
              <a:t> and browse for your PubMed .</a:t>
            </a:r>
            <a:r>
              <a:rPr lang="en-US" dirty="0" err="1">
                <a:latin typeface="Cambria"/>
                <a:cs typeface="Cambria"/>
              </a:rPr>
              <a:t>nbib</a:t>
            </a:r>
            <a:r>
              <a:rPr lang="en-US" dirty="0">
                <a:latin typeface="Cambria"/>
                <a:cs typeface="Cambria"/>
              </a:rPr>
              <a:t> file under </a:t>
            </a:r>
            <a:r>
              <a:rPr lang="en-US" u="sng" dirty="0">
                <a:latin typeface="Cambria"/>
                <a:cs typeface="Cambria"/>
              </a:rPr>
              <a:t>Select Text File</a:t>
            </a:r>
            <a:endParaRPr lang="en-US" dirty="0">
              <a:latin typeface="Cambria"/>
              <a:cs typeface="Cambria"/>
            </a:endParaRPr>
          </a:p>
          <a:p>
            <a:pPr lvl="1"/>
            <a:r>
              <a:rPr lang="en-US" dirty="0">
                <a:latin typeface="Cambria"/>
                <a:cs typeface="Cambria"/>
              </a:rPr>
              <a:t>If applicable, select or create a folder for your citations in </a:t>
            </a:r>
            <a:r>
              <a:rPr lang="en-US" u="sng" dirty="0">
                <a:latin typeface="Cambria"/>
                <a:cs typeface="Cambria"/>
              </a:rPr>
              <a:t>Import into </a:t>
            </a:r>
            <a:r>
              <a:rPr lang="en-US" u="sng" dirty="0" smtClean="0">
                <a:latin typeface="Cambria"/>
                <a:cs typeface="Cambria"/>
              </a:rPr>
              <a:t>Folder</a:t>
            </a:r>
            <a:endParaRPr lang="en-US" dirty="0" smtClean="0">
              <a:latin typeface="Cambria"/>
              <a:cs typeface="Cambria"/>
            </a:endParaRPr>
          </a:p>
          <a:p>
            <a:pPr lvl="1"/>
            <a:r>
              <a:rPr lang="en-US" dirty="0" smtClean="0">
                <a:latin typeface="Cambria"/>
                <a:cs typeface="Cambria"/>
              </a:rPr>
              <a:t>Click </a:t>
            </a:r>
            <a:r>
              <a:rPr lang="en-US" u="sng" dirty="0">
                <a:latin typeface="Cambria"/>
                <a:cs typeface="Cambria"/>
              </a:rPr>
              <a:t>Import</a:t>
            </a:r>
            <a:r>
              <a:rPr lang="en-US" dirty="0" smtClean="0">
                <a:effectLst/>
                <a:latin typeface="Cambria"/>
                <a:cs typeface="Cambria"/>
              </a:rPr>
              <a:t> </a:t>
            </a:r>
            <a:endParaRPr lang="en-US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148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8" y="1700375"/>
            <a:ext cx="7684350" cy="2410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4410564" y="2650065"/>
            <a:ext cx="1368842" cy="228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76" y="1048977"/>
            <a:ext cx="4853839" cy="411962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7" y="2292277"/>
            <a:ext cx="3325580" cy="1452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301347" y="3143250"/>
            <a:ext cx="571500" cy="26826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9037" y="1513388"/>
            <a:ext cx="1108526" cy="3429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44969" y="3108789"/>
            <a:ext cx="6858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809463" y="4733095"/>
            <a:ext cx="1000903" cy="35509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580</Words>
  <Application>Microsoft Macintosh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Reference Management Software Panel: RefWorks</vt:lpstr>
      <vt:lpstr>RefWorks </vt:lpstr>
      <vt:lpstr>RefWorks Interface</vt:lpstr>
      <vt:lpstr>Importing PubMed Citations into RefWorks</vt:lpstr>
      <vt:lpstr>PowerPoint Presentation</vt:lpstr>
      <vt:lpstr>PowerPoint Presentation</vt:lpstr>
      <vt:lpstr>Importing PubMed Citations into RefWorks</vt:lpstr>
      <vt:lpstr>PowerPoint Presentation</vt:lpstr>
      <vt:lpstr>PowerPoint Presentation</vt:lpstr>
      <vt:lpstr>Sharing Citations with Colleagues</vt:lpstr>
      <vt:lpstr>PowerPoint Presentation</vt:lpstr>
      <vt:lpstr>Searching an Online Catalog or Database in RefWorks</vt:lpstr>
      <vt:lpstr>PowerPoint Presentation</vt:lpstr>
      <vt:lpstr>Creating Bibliographies &amp; Inserting into Manuscripts</vt:lpstr>
      <vt:lpstr>PowerPoint Presentation</vt:lpstr>
      <vt:lpstr>PowerPoint Presentation</vt:lpstr>
      <vt:lpstr>Write-N-Cite</vt:lpstr>
    </vt:vector>
  </TitlesOfParts>
  <Company>OUWB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Management Software Panel: RefWorks</dc:title>
  <dc:creator>Stephanie Swanberg</dc:creator>
  <cp:lastModifiedBy>Stephanie Swanberg</cp:lastModifiedBy>
  <cp:revision>5</cp:revision>
  <dcterms:created xsi:type="dcterms:W3CDTF">2012-09-17T13:08:33Z</dcterms:created>
  <dcterms:modified xsi:type="dcterms:W3CDTF">2012-09-17T13:40:37Z</dcterms:modified>
</cp:coreProperties>
</file>