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8" r:id="rId3"/>
    <p:sldId id="267" r:id="rId4"/>
    <p:sldId id="273" r:id="rId5"/>
    <p:sldId id="260" r:id="rId6"/>
    <p:sldId id="276" r:id="rId7"/>
    <p:sldId id="277" r:id="rId8"/>
    <p:sldId id="262" r:id="rId9"/>
    <p:sldId id="264" r:id="rId10"/>
    <p:sldId id="275" r:id="rId11"/>
    <p:sldId id="272" r:id="rId12"/>
    <p:sldId id="279" r:id="rId13"/>
    <p:sldId id="281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4" d="100"/>
          <a:sy n="94" d="100"/>
        </p:scale>
        <p:origin x="-4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E8284F-31B2-49B5-9D4D-36100F84AF4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6361D-FADE-4CFE-902E-EA253EEF8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1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B0C42E-222F-4BA1-9E64-A02AE48DED3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B14D1B-5E50-481D-B463-A4444FD68F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1353800" y="6248400"/>
            <a:ext cx="12192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1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B0C42E-222F-4BA1-9E64-A02AE48DED3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B14D1B-5E50-481D-B463-A4444FD6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4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B0C42E-222F-4BA1-9E64-A02AE48DED3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B14D1B-5E50-481D-B463-A4444FD6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0C42E-222F-4BA1-9E64-A02AE48DED3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14D1B-5E50-481D-B463-A4444FD6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3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B0C42E-222F-4BA1-9E64-A02AE48DED3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B14D1B-5E50-481D-B463-A4444FD6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0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B0C42E-222F-4BA1-9E64-A02AE48DED3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B14D1B-5E50-481D-B463-A4444FD6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6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B0C42E-222F-4BA1-9E64-A02AE48DED3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B14D1B-5E50-481D-B463-A4444FD6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B0C42E-222F-4BA1-9E64-A02AE48DED3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B14D1B-5E50-481D-B463-A4444FD6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B0C42E-222F-4BA1-9E64-A02AE48DED3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B14D1B-5E50-481D-B463-A4444FD6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B0C42E-222F-4BA1-9E64-A02AE48DED3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B14D1B-5E50-481D-B463-A4444FD6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B0C42E-222F-4BA1-9E64-A02AE48DED3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B14D1B-5E50-481D-B463-A4444FD6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B0C42E-222F-4BA1-9E64-A02AE48DED3C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AB14D1B-5E50-481D-B463-A4444FD6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quator-network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of the Literature and Library Resources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Sarah Whitehouse</a:t>
            </a:r>
          </a:p>
          <a:p>
            <a:r>
              <a:rPr lang="en-US" dirty="0" smtClean="0"/>
              <a:t>Medical Education and Internal Medicine</a:t>
            </a:r>
          </a:p>
          <a:p>
            <a:r>
              <a:rPr lang="en-US" dirty="0" smtClean="0"/>
              <a:t>Henry Ford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219654"/>
            <a:ext cx="11856027" cy="590837"/>
          </a:xfrm>
        </p:spPr>
        <p:txBody>
          <a:bodyPr/>
          <a:lstStyle/>
          <a:p>
            <a:r>
              <a:rPr lang="en-US" sz="2800" dirty="0" smtClean="0"/>
              <a:t>Journal/author name estimator: http</a:t>
            </a:r>
            <a:r>
              <a:rPr lang="en-US" sz="2800" dirty="0"/>
              <a:t>://</a:t>
            </a:r>
            <a:r>
              <a:rPr lang="en-US" sz="2800" dirty="0" smtClean="0"/>
              <a:t>jane.biosemantics.org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64" y="801606"/>
            <a:ext cx="8086193" cy="60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9" y="365127"/>
            <a:ext cx="11502736" cy="642791"/>
          </a:xfrm>
        </p:spPr>
        <p:txBody>
          <a:bodyPr/>
          <a:lstStyle/>
          <a:p>
            <a:r>
              <a:rPr lang="en-US" sz="2800" dirty="0" smtClean="0"/>
              <a:t>Search within journal database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29" y="1007918"/>
            <a:ext cx="7469018" cy="56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90487"/>
            <a:ext cx="111823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90066"/>
            <a:ext cx="114204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Sladen Library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1943"/>
            <a:ext cx="10515600" cy="4351338"/>
          </a:xfrm>
        </p:spPr>
        <p:txBody>
          <a:bodyPr/>
          <a:lstStyle/>
          <a:p>
            <a:r>
              <a:rPr lang="en-US" dirty="0" smtClean="0"/>
              <a:t>Literature search requests</a:t>
            </a:r>
          </a:p>
          <a:p>
            <a:r>
              <a:rPr lang="en-US" dirty="0" smtClean="0"/>
              <a:t>Journal manuscript and reference formatting (Stephanie Stebens)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Subject Guides</a:t>
            </a:r>
          </a:p>
          <a:p>
            <a:r>
              <a:rPr lang="en-US" dirty="0" smtClean="0"/>
              <a:t>Open Access Publishing Questions</a:t>
            </a:r>
          </a:p>
          <a:p>
            <a:r>
              <a:rPr lang="en-US" dirty="0" smtClean="0"/>
              <a:t>Any Question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Roles: Teach, Edit,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318" y="1451552"/>
            <a:ext cx="10515600" cy="4351338"/>
          </a:xfrm>
        </p:spPr>
        <p:txBody>
          <a:bodyPr/>
          <a:lstStyle/>
          <a:p>
            <a:r>
              <a:rPr lang="en-US" dirty="0" smtClean="0"/>
              <a:t>Medical Education</a:t>
            </a:r>
          </a:p>
          <a:p>
            <a:pPr lvl="1"/>
            <a:r>
              <a:rPr lang="en-US" dirty="0" smtClean="0"/>
              <a:t>Medical students</a:t>
            </a:r>
          </a:p>
          <a:p>
            <a:pPr lvl="1"/>
            <a:r>
              <a:rPr lang="en-US" dirty="0" smtClean="0"/>
              <a:t>Residents</a:t>
            </a:r>
          </a:p>
          <a:p>
            <a:pPr lvl="1"/>
            <a:r>
              <a:rPr lang="en-US" dirty="0" smtClean="0"/>
              <a:t>Fellows</a:t>
            </a:r>
          </a:p>
          <a:p>
            <a:pPr lvl="1"/>
            <a:r>
              <a:rPr lang="en-US" dirty="0" smtClean="0"/>
              <a:t>Program Directors</a:t>
            </a:r>
          </a:p>
          <a:p>
            <a:r>
              <a:rPr lang="en-US" dirty="0" smtClean="0"/>
              <a:t>Department of Medicine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taff physicians</a:t>
            </a:r>
          </a:p>
        </p:txBody>
      </p:sp>
    </p:spTree>
    <p:extLst>
      <p:ext uri="{BB962C8B-B14F-4D97-AF65-F5344CB8AC3E}">
        <p14:creationId xmlns:p14="http://schemas.microsoft.com/office/powerpoint/2010/main" val="1393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046" y="1441161"/>
            <a:ext cx="10515600" cy="4351338"/>
          </a:xfrm>
        </p:spPr>
        <p:txBody>
          <a:bodyPr/>
          <a:lstStyle/>
          <a:p>
            <a:r>
              <a:rPr lang="en-US" dirty="0" smtClean="0"/>
              <a:t>Manuscripts Received</a:t>
            </a:r>
          </a:p>
          <a:p>
            <a:pPr lvl="1"/>
            <a:r>
              <a:rPr lang="en-US" dirty="0" smtClean="0"/>
              <a:t>Does the manuscript…</a:t>
            </a:r>
          </a:p>
          <a:p>
            <a:pPr lvl="2"/>
            <a:r>
              <a:rPr lang="en-US" sz="1800" dirty="0" smtClean="0"/>
              <a:t>Follow </a:t>
            </a:r>
            <a:r>
              <a:rPr lang="en-US" sz="1800" dirty="0"/>
              <a:t>the guidelines for type of study</a:t>
            </a:r>
            <a:r>
              <a:rPr lang="en-US" sz="1800" dirty="0" smtClean="0"/>
              <a:t>?</a:t>
            </a:r>
          </a:p>
          <a:p>
            <a:pPr lvl="2"/>
            <a:r>
              <a:rPr lang="en-US" sz="1800" dirty="0"/>
              <a:t>Include the most current literature?</a:t>
            </a:r>
          </a:p>
          <a:p>
            <a:pPr lvl="2"/>
            <a:r>
              <a:rPr lang="en-US" sz="1800" dirty="0" smtClean="0"/>
              <a:t>Cite appropriate references from the journal selected for manuscript submission?</a:t>
            </a:r>
          </a:p>
          <a:p>
            <a:pPr lvl="2"/>
            <a:r>
              <a:rPr lang="en-US" sz="1800" dirty="0" smtClean="0"/>
              <a:t>Meet the journal’s instructions?</a:t>
            </a:r>
          </a:p>
          <a:p>
            <a:r>
              <a:rPr lang="en-US" dirty="0" smtClean="0"/>
              <a:t>IRB applications </a:t>
            </a:r>
          </a:p>
          <a:p>
            <a:pPr lvl="1"/>
            <a:r>
              <a:rPr lang="en-US" dirty="0" smtClean="0"/>
              <a:t>Study question</a:t>
            </a:r>
          </a:p>
          <a:p>
            <a:pPr lvl="2"/>
            <a:r>
              <a:rPr lang="en-US" sz="1800" dirty="0" smtClean="0"/>
              <a:t>Define gap in literature between what is known vs unknown</a:t>
            </a:r>
          </a:p>
          <a:p>
            <a:r>
              <a:rPr lang="en-US" dirty="0" smtClean="0"/>
              <a:t>Manuscripts to Write</a:t>
            </a:r>
          </a:p>
          <a:p>
            <a:pPr lvl="1"/>
            <a:r>
              <a:rPr lang="en-US" dirty="0" smtClean="0"/>
              <a:t>Literature search</a:t>
            </a:r>
          </a:p>
          <a:p>
            <a:pPr lvl="1"/>
            <a:r>
              <a:rPr lang="en-US" dirty="0" smtClean="0"/>
              <a:t>Journal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Guidelines for Type of Study: </a:t>
            </a:r>
            <a:r>
              <a:rPr lang="en-US" sz="2800" dirty="0" smtClean="0">
                <a:hlinkClick r:id="rId2"/>
              </a:rPr>
              <a:t>www.equator-network.org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227" y="1152859"/>
            <a:ext cx="9282545" cy="57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309" y="128529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Keywords</a:t>
            </a:r>
          </a:p>
          <a:p>
            <a:pPr lvl="1"/>
            <a:r>
              <a:rPr lang="en-US" dirty="0" smtClean="0"/>
              <a:t>Disconnect between search terms and published articles</a:t>
            </a:r>
          </a:p>
          <a:p>
            <a:pPr lvl="1"/>
            <a:r>
              <a:rPr lang="en-US" dirty="0" smtClean="0"/>
              <a:t>Evolution of concept over time can change keywords</a:t>
            </a:r>
          </a:p>
          <a:p>
            <a:pPr lvl="2"/>
            <a:r>
              <a:rPr lang="en-US" sz="1800" dirty="0" smtClean="0"/>
              <a:t>Today “patient experience” vs prior “patient satisfaction”</a:t>
            </a:r>
          </a:p>
          <a:p>
            <a:pPr lvl="1"/>
            <a:r>
              <a:rPr lang="en-US" dirty="0" smtClean="0"/>
              <a:t>Different terms for same subject during concept evolution</a:t>
            </a:r>
          </a:p>
          <a:p>
            <a:pPr lvl="2"/>
            <a:r>
              <a:rPr lang="en-US" sz="1800" dirty="0" smtClean="0"/>
              <a:t>Physician burnout vs physician wellness vs physician wellbeing</a:t>
            </a:r>
            <a:endParaRPr lang="en-US" sz="1800" dirty="0"/>
          </a:p>
          <a:p>
            <a:r>
              <a:rPr lang="en-US" dirty="0" smtClean="0"/>
              <a:t>Search Sites</a:t>
            </a:r>
          </a:p>
          <a:p>
            <a:pPr lvl="1"/>
            <a:r>
              <a:rPr lang="en-US" dirty="0" smtClean="0"/>
              <a:t>PubMed</a:t>
            </a:r>
          </a:p>
          <a:p>
            <a:pPr lvl="1"/>
            <a:r>
              <a:rPr lang="en-US" dirty="0" smtClean="0"/>
              <a:t>Journal website</a:t>
            </a:r>
          </a:p>
          <a:p>
            <a:pPr lvl="1"/>
            <a:r>
              <a:rPr lang="en-US" dirty="0" smtClean="0"/>
              <a:t>Google Scholar</a:t>
            </a:r>
          </a:p>
          <a:p>
            <a:pPr lvl="1"/>
            <a:r>
              <a:rPr lang="en-US" dirty="0" smtClean="0"/>
              <a:t>Journal/Author Name Estimator (JANE)</a:t>
            </a:r>
          </a:p>
        </p:txBody>
      </p:sp>
    </p:spTree>
    <p:extLst>
      <p:ext uri="{BB962C8B-B14F-4D97-AF65-F5344CB8AC3E}">
        <p14:creationId xmlns:p14="http://schemas.microsoft.com/office/powerpoint/2010/main" val="3113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Finding keywords for “physician engagement</a:t>
            </a:r>
            <a:r>
              <a:rPr lang="en-US" sz="2800" i="1" dirty="0" smtClean="0"/>
              <a:t>”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</a:t>
            </a:r>
            <a:r>
              <a:rPr lang="en-US" sz="2000" i="1" dirty="0" smtClean="0"/>
              <a:t>work engagement, engagement strategies, physician job satisfaction</a:t>
            </a:r>
            <a:endParaRPr lang="en-US" sz="20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419" y="1690690"/>
            <a:ext cx="9885529" cy="504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674" y="286182"/>
            <a:ext cx="9654540" cy="541842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4327" y="1454728"/>
            <a:ext cx="4428846" cy="4353790"/>
            <a:chOff x="815677" y="1906"/>
            <a:chExt cx="3917882" cy="4353790"/>
          </a:xfrm>
        </p:grpSpPr>
        <p:sp>
          <p:nvSpPr>
            <p:cNvPr id="6" name="Rectangle 5"/>
            <p:cNvSpPr/>
            <p:nvPr/>
          </p:nvSpPr>
          <p:spPr>
            <a:xfrm>
              <a:off x="815677" y="1906"/>
              <a:ext cx="3917882" cy="435379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815677" y="1906"/>
              <a:ext cx="3917882" cy="4353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PubMed</a:t>
              </a:r>
              <a:endParaRPr lang="en-US" sz="28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Keyword</a:t>
              </a:r>
              <a:endParaRPr lang="en-US" sz="2000" kern="1200" dirty="0"/>
            </a:p>
            <a:p>
              <a:pPr marL="457200" lvl="2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Titles with your search term</a:t>
              </a:r>
              <a:endParaRPr lang="en-US" sz="20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Article match</a:t>
              </a:r>
              <a:endParaRPr lang="en-US" sz="2000" kern="1200" dirty="0"/>
            </a:p>
            <a:p>
              <a:pPr marL="457200" lvl="2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Similar articles</a:t>
              </a:r>
              <a:endParaRPr lang="en-US" sz="2000" kern="1200" dirty="0"/>
            </a:p>
            <a:p>
              <a:pPr marL="457200" lvl="2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Cited by</a:t>
              </a:r>
              <a:endParaRPr lang="en-US" sz="20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Best match vs Most Recent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References for this PMC article</a:t>
              </a:r>
              <a:endParaRPr lang="en-US" sz="20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Filter results</a:t>
              </a:r>
              <a:endParaRPr lang="en-US" sz="2000" kern="1200" dirty="0"/>
            </a:p>
            <a:p>
              <a:pPr marL="457200" lvl="2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Systematic reviews</a:t>
              </a:r>
              <a:endParaRPr lang="en-US" sz="2000" kern="1200" dirty="0"/>
            </a:p>
            <a:p>
              <a:pPr marL="0" lvl="1" indent="-2286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Publication by date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5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81" y="1255839"/>
            <a:ext cx="5214055" cy="5470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61" y="1255839"/>
            <a:ext cx="5360366" cy="5446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981" y="332509"/>
            <a:ext cx="1067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Search for Physician Wellness Study</a:t>
            </a:r>
          </a:p>
          <a:p>
            <a:endParaRPr lang="en-US" dirty="0"/>
          </a:p>
          <a:p>
            <a:r>
              <a:rPr lang="en-US" dirty="0" smtClean="0"/>
              <a:t>PUBMED: Physician Wellness                                         	   Physician Wellbeing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406689"/>
            <a:ext cx="10515600" cy="684357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n-lt"/>
              </a:rPr>
              <a:t>Google Scholar: Physician Wellness                                                       Physician Wellbeing</a:t>
            </a:r>
            <a:endParaRPr lang="en-US" sz="1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7" y="855184"/>
            <a:ext cx="5445486" cy="512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040" y="855184"/>
            <a:ext cx="5365173" cy="50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FH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FHS Theme" id="{7DD3A34A-5260-455D-A84F-57556257AFFC}" vid="{BBE4AF09-933B-4DAF-9849-39C351789A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Whitehouse Endo Talk</Template>
  <TotalTime>3159</TotalTime>
  <Words>250</Words>
  <Application>Microsoft Office PowerPoint</Application>
  <PresentationFormat>Custom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HFHS Theme</vt:lpstr>
      <vt:lpstr>Use of the Literature and Library Resources </vt:lpstr>
      <vt:lpstr>Roles: Teach, Edit, Write</vt:lpstr>
      <vt:lpstr>Primary Questions</vt:lpstr>
      <vt:lpstr>Guidelines for Type of Study: www.equator-network.org </vt:lpstr>
      <vt:lpstr>Literature Search</vt:lpstr>
      <vt:lpstr>Finding keywords for “physician engagement”              work engagement, engagement strategies, physician job satisfaction</vt:lpstr>
      <vt:lpstr>PowerPoint Presentation</vt:lpstr>
      <vt:lpstr>PowerPoint Presentation</vt:lpstr>
      <vt:lpstr>Google Scholar: Physician Wellness                                                       Physician Wellbeing</vt:lpstr>
      <vt:lpstr>Journal/author name estimator: http://jane.biosemantics.org</vt:lpstr>
      <vt:lpstr>Search within journal database</vt:lpstr>
      <vt:lpstr>PowerPoint Presentation</vt:lpstr>
      <vt:lpstr>PowerPoint Presentation</vt:lpstr>
      <vt:lpstr>Sladen Library Resources</vt:lpstr>
    </vt:vector>
  </TitlesOfParts>
  <Company>HFHS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Search</dc:title>
  <dc:creator>Whitehouse, Sarah</dc:creator>
  <cp:lastModifiedBy>reidv</cp:lastModifiedBy>
  <cp:revision>45</cp:revision>
  <cp:lastPrinted>2018-03-15T14:55:43Z</cp:lastPrinted>
  <dcterms:created xsi:type="dcterms:W3CDTF">2018-02-07T14:02:26Z</dcterms:created>
  <dcterms:modified xsi:type="dcterms:W3CDTF">2018-03-23T20:02:56Z</dcterms:modified>
</cp:coreProperties>
</file>